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257" r:id="rId6"/>
    <p:sldId id="258" r:id="rId7"/>
    <p:sldId id="259" r:id="rId8"/>
    <p:sldId id="260" r:id="rId9"/>
    <p:sldId id="261" r:id="rId10"/>
    <p:sldId id="262" r:id="rId11"/>
    <p:sldId id="263" r:id="rId12"/>
    <p:sldId id="303" r:id="rId13"/>
    <p:sldId id="264" r:id="rId14"/>
    <p:sldId id="304" r:id="rId15"/>
    <p:sldId id="282" r:id="rId16"/>
    <p:sldId id="283" r:id="rId17"/>
    <p:sldId id="305" r:id="rId18"/>
    <p:sldId id="285" r:id="rId19"/>
    <p:sldId id="306" r:id="rId20"/>
    <p:sldId id="265" r:id="rId21"/>
    <p:sldId id="266" r:id="rId22"/>
    <p:sldId id="267" r:id="rId23"/>
    <p:sldId id="268" r:id="rId24"/>
    <p:sldId id="269" r:id="rId25"/>
    <p:sldId id="271" r:id="rId26"/>
    <p:sldId id="270" r:id="rId27"/>
    <p:sldId id="273" r:id="rId28"/>
    <p:sldId id="274" r:id="rId29"/>
    <p:sldId id="275" r:id="rId30"/>
    <p:sldId id="276" r:id="rId31"/>
    <p:sldId id="286" r:id="rId32"/>
    <p:sldId id="287" r:id="rId33"/>
    <p:sldId id="277" r:id="rId34"/>
    <p:sldId id="278" r:id="rId35"/>
    <p:sldId id="279" r:id="rId36"/>
    <p:sldId id="280" r:id="rId37"/>
    <p:sldId id="281" r:id="rId38"/>
    <p:sldId id="288" r:id="rId39"/>
    <p:sldId id="289" r:id="rId40"/>
    <p:sldId id="290" r:id="rId41"/>
    <p:sldId id="291" r:id="rId42"/>
    <p:sldId id="292" r:id="rId43"/>
    <p:sldId id="294" r:id="rId44"/>
    <p:sldId id="295" r:id="rId45"/>
    <p:sldId id="308" r:id="rId46"/>
    <p:sldId id="296" r:id="rId47"/>
    <p:sldId id="297" r:id="rId48"/>
    <p:sldId id="29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3DB77-A189-4CDA-9B8B-0B055C394CEE}" v="30" dt="2024-12-04T06:00:05.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autoAdjust="0"/>
    <p:restoredTop sz="94694"/>
  </p:normalViewPr>
  <p:slideViewPr>
    <p:cSldViewPr snapToGrid="0">
      <p:cViewPr varScale="1">
        <p:scale>
          <a:sx n="65" d="100"/>
          <a:sy n="65"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phal P" userId="9db0ae574a0f2d2d" providerId="LiveId" clId="{EEE3DB77-A189-4CDA-9B8B-0B055C394CEE}"/>
    <pc:docChg chg="undo custSel addSld delSld modSld">
      <pc:chgData name="Bophal P" userId="9db0ae574a0f2d2d" providerId="LiveId" clId="{EEE3DB77-A189-4CDA-9B8B-0B055C394CEE}" dt="2024-12-04T07:02:54.576" v="287" actId="20577"/>
      <pc:docMkLst>
        <pc:docMk/>
      </pc:docMkLst>
      <pc:sldChg chg="modSp mod">
        <pc:chgData name="Bophal P" userId="9db0ae574a0f2d2d" providerId="LiveId" clId="{EEE3DB77-A189-4CDA-9B8B-0B055C394CEE}" dt="2024-12-04T06:23:38.600" v="286" actId="20577"/>
        <pc:sldMkLst>
          <pc:docMk/>
          <pc:sldMk cId="109857222" sldId="256"/>
        </pc:sldMkLst>
        <pc:spChg chg="mod">
          <ac:chgData name="Bophal P" userId="9db0ae574a0f2d2d" providerId="LiveId" clId="{EEE3DB77-A189-4CDA-9B8B-0B055C394CEE}" dt="2024-12-04T06:23:38.600" v="286" actId="20577"/>
          <ac:spMkLst>
            <pc:docMk/>
            <pc:sldMk cId="109857222" sldId="256"/>
            <ac:spMk id="3" creationId="{00000000-0000-0000-0000-000000000000}"/>
          </ac:spMkLst>
        </pc:spChg>
      </pc:sldChg>
      <pc:sldChg chg="modSp mod">
        <pc:chgData name="Bophal P" userId="9db0ae574a0f2d2d" providerId="LiveId" clId="{EEE3DB77-A189-4CDA-9B8B-0B055C394CEE}" dt="2024-12-04T02:57:37.092" v="0" actId="14100"/>
        <pc:sldMkLst>
          <pc:docMk/>
          <pc:sldMk cId="449662758" sldId="258"/>
        </pc:sldMkLst>
        <pc:picChg chg="mod">
          <ac:chgData name="Bophal P" userId="9db0ae574a0f2d2d" providerId="LiveId" clId="{EEE3DB77-A189-4CDA-9B8B-0B055C394CEE}" dt="2024-12-04T02:57:37.092" v="0" actId="14100"/>
          <ac:picMkLst>
            <pc:docMk/>
            <pc:sldMk cId="449662758" sldId="258"/>
            <ac:picMk id="5" creationId="{01B9DD15-27D2-E716-060F-8C27D091699C}"/>
          </ac:picMkLst>
        </pc:picChg>
      </pc:sldChg>
      <pc:sldChg chg="modSp mod">
        <pc:chgData name="Bophal P" userId="9db0ae574a0f2d2d" providerId="LiveId" clId="{EEE3DB77-A189-4CDA-9B8B-0B055C394CEE}" dt="2024-12-04T03:03:54.690" v="4" actId="20577"/>
        <pc:sldMkLst>
          <pc:docMk/>
          <pc:sldMk cId="2677502445" sldId="259"/>
        </pc:sldMkLst>
        <pc:spChg chg="mod">
          <ac:chgData name="Bophal P" userId="9db0ae574a0f2d2d" providerId="LiveId" clId="{EEE3DB77-A189-4CDA-9B8B-0B055C394CEE}" dt="2024-12-04T03:03:54.690" v="4" actId="20577"/>
          <ac:spMkLst>
            <pc:docMk/>
            <pc:sldMk cId="2677502445" sldId="259"/>
            <ac:spMk id="5" creationId="{558E3A96-A045-E8B3-B3CD-157A21DEDE76}"/>
          </ac:spMkLst>
        </pc:spChg>
      </pc:sldChg>
      <pc:sldChg chg="modSp mod">
        <pc:chgData name="Bophal P" userId="9db0ae574a0f2d2d" providerId="LiveId" clId="{EEE3DB77-A189-4CDA-9B8B-0B055C394CEE}" dt="2024-12-04T07:02:54.576" v="287" actId="20577"/>
        <pc:sldMkLst>
          <pc:docMk/>
          <pc:sldMk cId="2673246637" sldId="265"/>
        </pc:sldMkLst>
        <pc:spChg chg="mod">
          <ac:chgData name="Bophal P" userId="9db0ae574a0f2d2d" providerId="LiveId" clId="{EEE3DB77-A189-4CDA-9B8B-0B055C394CEE}" dt="2024-12-04T07:02:54.576" v="287" actId="20577"/>
          <ac:spMkLst>
            <pc:docMk/>
            <pc:sldMk cId="2673246637" sldId="265"/>
            <ac:spMk id="3" creationId="{9C0C5D8C-8DC7-A07D-3818-7730034DE57E}"/>
          </ac:spMkLst>
        </pc:spChg>
      </pc:sldChg>
      <pc:sldChg chg="modSp mod">
        <pc:chgData name="Bophal P" userId="9db0ae574a0f2d2d" providerId="LiveId" clId="{EEE3DB77-A189-4CDA-9B8B-0B055C394CEE}" dt="2024-12-04T04:50:14.336" v="36" actId="20577"/>
        <pc:sldMkLst>
          <pc:docMk/>
          <pc:sldMk cId="3328082987" sldId="273"/>
        </pc:sldMkLst>
        <pc:spChg chg="mod">
          <ac:chgData name="Bophal P" userId="9db0ae574a0f2d2d" providerId="LiveId" clId="{EEE3DB77-A189-4CDA-9B8B-0B055C394CEE}" dt="2024-12-04T04:50:14.336" v="36" actId="20577"/>
          <ac:spMkLst>
            <pc:docMk/>
            <pc:sldMk cId="3328082987" sldId="273"/>
            <ac:spMk id="3" creationId="{29AEE361-0011-7CCA-05C0-BCA691F65399}"/>
          </ac:spMkLst>
        </pc:spChg>
      </pc:sldChg>
      <pc:sldChg chg="modSp mod">
        <pc:chgData name="Bophal P" userId="9db0ae574a0f2d2d" providerId="LiveId" clId="{EEE3DB77-A189-4CDA-9B8B-0B055C394CEE}" dt="2024-12-04T05:02:21.818" v="41" actId="20577"/>
        <pc:sldMkLst>
          <pc:docMk/>
          <pc:sldMk cId="3736526645" sldId="277"/>
        </pc:sldMkLst>
        <pc:spChg chg="mod">
          <ac:chgData name="Bophal P" userId="9db0ae574a0f2d2d" providerId="LiveId" clId="{EEE3DB77-A189-4CDA-9B8B-0B055C394CEE}" dt="2024-12-04T05:02:21.818" v="41" actId="20577"/>
          <ac:spMkLst>
            <pc:docMk/>
            <pc:sldMk cId="3736526645" sldId="277"/>
            <ac:spMk id="6" creationId="{D660AC35-FB1C-ADF2-D741-1EFECF93ED56}"/>
          </ac:spMkLst>
        </pc:spChg>
      </pc:sldChg>
      <pc:sldChg chg="addSp delSp">
        <pc:chgData name="Bophal P" userId="9db0ae574a0f2d2d" providerId="LiveId" clId="{EEE3DB77-A189-4CDA-9B8B-0B055C394CEE}" dt="2024-12-04T05:19:17.582" v="44"/>
        <pc:sldMkLst>
          <pc:docMk/>
          <pc:sldMk cId="3264982097" sldId="294"/>
        </pc:sldMkLst>
        <pc:spChg chg="add del">
          <ac:chgData name="Bophal P" userId="9db0ae574a0f2d2d" providerId="LiveId" clId="{EEE3DB77-A189-4CDA-9B8B-0B055C394CEE}" dt="2024-12-04T05:19:17.582" v="44"/>
          <ac:spMkLst>
            <pc:docMk/>
            <pc:sldMk cId="3264982097" sldId="294"/>
            <ac:spMk id="4" creationId="{9A3DBB39-1BD9-92EC-933D-F4DF49B8C80A}"/>
          </ac:spMkLst>
        </pc:spChg>
      </pc:sldChg>
      <pc:sldChg chg="modSp mod">
        <pc:chgData name="Bophal P" userId="9db0ae574a0f2d2d" providerId="LiveId" clId="{EEE3DB77-A189-4CDA-9B8B-0B055C394CEE}" dt="2024-12-04T05:51:34.749" v="273" actId="20577"/>
        <pc:sldMkLst>
          <pc:docMk/>
          <pc:sldMk cId="1741924534" sldId="295"/>
        </pc:sldMkLst>
        <pc:spChg chg="mod">
          <ac:chgData name="Bophal P" userId="9db0ae574a0f2d2d" providerId="LiveId" clId="{EEE3DB77-A189-4CDA-9B8B-0B055C394CEE}" dt="2024-12-04T05:51:34.749" v="273" actId="20577"/>
          <ac:spMkLst>
            <pc:docMk/>
            <pc:sldMk cId="1741924534" sldId="295"/>
            <ac:spMk id="3" creationId="{8CF543CA-6276-738C-CE22-D658A8BD5254}"/>
          </ac:spMkLst>
        </pc:spChg>
      </pc:sldChg>
      <pc:sldChg chg="modSp mod">
        <pc:chgData name="Bophal P" userId="9db0ae574a0f2d2d" providerId="LiveId" clId="{EEE3DB77-A189-4CDA-9B8B-0B055C394CEE}" dt="2024-12-04T05:32:09.527" v="88" actId="20577"/>
        <pc:sldMkLst>
          <pc:docMk/>
          <pc:sldMk cId="1991841684" sldId="298"/>
        </pc:sldMkLst>
        <pc:spChg chg="mod">
          <ac:chgData name="Bophal P" userId="9db0ae574a0f2d2d" providerId="LiveId" clId="{EEE3DB77-A189-4CDA-9B8B-0B055C394CEE}" dt="2024-12-04T05:32:09.527" v="88" actId="20577"/>
          <ac:spMkLst>
            <pc:docMk/>
            <pc:sldMk cId="1991841684" sldId="298"/>
            <ac:spMk id="3" creationId="{33AB7150-8BAA-DDAF-237C-A79420C43B3E}"/>
          </ac:spMkLst>
        </pc:spChg>
      </pc:sldChg>
      <pc:sldChg chg="delSp del mod">
        <pc:chgData name="Bophal P" userId="9db0ae574a0f2d2d" providerId="LiveId" clId="{EEE3DB77-A189-4CDA-9B8B-0B055C394CEE}" dt="2024-12-04T05:55:50.488" v="284" actId="2696"/>
        <pc:sldMkLst>
          <pc:docMk/>
          <pc:sldMk cId="2972632643" sldId="307"/>
        </pc:sldMkLst>
        <pc:picChg chg="del">
          <ac:chgData name="Bophal P" userId="9db0ae574a0f2d2d" providerId="LiveId" clId="{EEE3DB77-A189-4CDA-9B8B-0B055C394CEE}" dt="2024-12-04T05:53:02.133" v="274" actId="21"/>
          <ac:picMkLst>
            <pc:docMk/>
            <pc:sldMk cId="2972632643" sldId="307"/>
            <ac:picMk id="4" creationId="{02B98466-C6A7-BFD4-6B58-7A24F99F36D9}"/>
          </ac:picMkLst>
        </pc:picChg>
      </pc:sldChg>
      <pc:sldChg chg="addSp delSp modSp new mod setBg">
        <pc:chgData name="Bophal P" userId="9db0ae574a0f2d2d" providerId="LiveId" clId="{EEE3DB77-A189-4CDA-9B8B-0B055C394CEE}" dt="2024-12-04T05:53:53.841" v="283" actId="14100"/>
        <pc:sldMkLst>
          <pc:docMk/>
          <pc:sldMk cId="646138094" sldId="308"/>
        </pc:sldMkLst>
        <pc:spChg chg="mod">
          <ac:chgData name="Bophal P" userId="9db0ae574a0f2d2d" providerId="LiveId" clId="{EEE3DB77-A189-4CDA-9B8B-0B055C394CEE}" dt="2024-12-04T05:53:30.439" v="277" actId="26606"/>
          <ac:spMkLst>
            <pc:docMk/>
            <pc:sldMk cId="646138094" sldId="308"/>
            <ac:spMk id="2" creationId="{268205DE-D80D-5C24-B29B-A4ACEC3BDA8A}"/>
          </ac:spMkLst>
        </pc:spChg>
        <pc:spChg chg="mod">
          <ac:chgData name="Bophal P" userId="9db0ae574a0f2d2d" providerId="LiveId" clId="{EEE3DB77-A189-4CDA-9B8B-0B055C394CEE}" dt="2024-12-04T05:53:30.439" v="277" actId="26606"/>
          <ac:spMkLst>
            <pc:docMk/>
            <pc:sldMk cId="646138094" sldId="308"/>
            <ac:spMk id="3" creationId="{070D9116-D836-97AD-C295-38EDD9350BB3}"/>
          </ac:spMkLst>
        </pc:spChg>
        <pc:spChg chg="mod ord">
          <ac:chgData name="Bophal P" userId="9db0ae574a0f2d2d" providerId="LiveId" clId="{EEE3DB77-A189-4CDA-9B8B-0B055C394CEE}" dt="2024-12-04T05:53:30.439" v="277" actId="26606"/>
          <ac:spMkLst>
            <pc:docMk/>
            <pc:sldMk cId="646138094" sldId="308"/>
            <ac:spMk id="4" creationId="{1689E0C6-3D3E-90D8-2CCA-EB7143F0201D}"/>
          </ac:spMkLst>
        </pc:spChg>
        <pc:spChg chg="add del">
          <ac:chgData name="Bophal P" userId="9db0ae574a0f2d2d" providerId="LiveId" clId="{EEE3DB77-A189-4CDA-9B8B-0B055C394CEE}" dt="2024-12-04T05:53:30.439" v="277" actId="26606"/>
          <ac:spMkLst>
            <pc:docMk/>
            <pc:sldMk cId="646138094" sldId="308"/>
            <ac:spMk id="10" creationId="{7FF47CB7-972F-479F-A36D-9E72D26EC8DA}"/>
          </ac:spMkLst>
        </pc:spChg>
        <pc:spChg chg="add del">
          <ac:chgData name="Bophal P" userId="9db0ae574a0f2d2d" providerId="LiveId" clId="{EEE3DB77-A189-4CDA-9B8B-0B055C394CEE}" dt="2024-12-04T05:53:30.439" v="277" actId="26606"/>
          <ac:spMkLst>
            <pc:docMk/>
            <pc:sldMk cId="646138094" sldId="308"/>
            <ac:spMk id="12" creationId="{0D153B68-5844-490D-8E67-F616D6D721CA}"/>
          </ac:spMkLst>
        </pc:spChg>
        <pc:spChg chg="add del">
          <ac:chgData name="Bophal P" userId="9db0ae574a0f2d2d" providerId="LiveId" clId="{EEE3DB77-A189-4CDA-9B8B-0B055C394CEE}" dt="2024-12-04T05:53:30.439" v="277" actId="26606"/>
          <ac:spMkLst>
            <pc:docMk/>
            <pc:sldMk cId="646138094" sldId="308"/>
            <ac:spMk id="14" creationId="{9A0D773F-7A7D-4DBB-9DEA-86BB8B8F4BC8}"/>
          </ac:spMkLst>
        </pc:spChg>
        <pc:picChg chg="add mod">
          <ac:chgData name="Bophal P" userId="9db0ae574a0f2d2d" providerId="LiveId" clId="{EEE3DB77-A189-4CDA-9B8B-0B055C394CEE}" dt="2024-12-04T05:53:53.841" v="283" actId="14100"/>
          <ac:picMkLst>
            <pc:docMk/>
            <pc:sldMk cId="646138094" sldId="308"/>
            <ac:picMk id="5" creationId="{FBA88443-F82A-742D-C5F7-03E49EDFB37A}"/>
          </ac:picMkLst>
        </pc:picChg>
      </pc:sldChg>
    </pc:docChg>
  </pc:docChgLst>
  <pc:docChgLst>
    <pc:chgData name="Bophal P" userId="9db0ae574a0f2d2d" providerId="LiveId" clId="{D804B126-525E-4C17-B1C8-3A989EA5F493}"/>
    <pc:docChg chg="modSld">
      <pc:chgData name="Bophal P" userId="9db0ae574a0f2d2d" providerId="LiveId" clId="{D804B126-525E-4C17-B1C8-3A989EA5F493}" dt="2024-12-04T19:52:42.839" v="16" actId="1035"/>
      <pc:docMkLst>
        <pc:docMk/>
      </pc:docMkLst>
      <pc:sldChg chg="modSp mod">
        <pc:chgData name="Bophal P" userId="9db0ae574a0f2d2d" providerId="LiveId" clId="{D804B126-525E-4C17-B1C8-3A989EA5F493}" dt="2024-12-04T19:52:42.839" v="16" actId="1035"/>
        <pc:sldMkLst>
          <pc:docMk/>
          <pc:sldMk cId="109857222" sldId="256"/>
        </pc:sldMkLst>
        <pc:spChg chg="mod">
          <ac:chgData name="Bophal P" userId="9db0ae574a0f2d2d" providerId="LiveId" clId="{D804B126-525E-4C17-B1C8-3A989EA5F493}" dt="2024-12-04T19:52:42.839" v="16" actId="1035"/>
          <ac:spMkLst>
            <pc:docMk/>
            <pc:sldMk cId="109857222" sldId="256"/>
            <ac:spMk id="4" creationId="{E0CCE747-148F-DBC0-8D0C-840F630368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3571C-61BD-D745-898D-E66902ED217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8DACE-6E45-4445-9034-4D392C9D8DC8}" type="slidenum">
              <a:rPr lang="en-US" smtClean="0"/>
              <a:t>‹#›</a:t>
            </a:fld>
            <a:endParaRPr lang="en-US"/>
          </a:p>
        </p:txBody>
      </p:sp>
    </p:spTree>
    <p:extLst>
      <p:ext uri="{BB962C8B-B14F-4D97-AF65-F5344CB8AC3E}">
        <p14:creationId xmlns:p14="http://schemas.microsoft.com/office/powerpoint/2010/main" val="155911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dirty="0">
                <a:latin typeface="Arial" panose="020B0604020202020204" pitchFamily="34" charset="0"/>
                <a:cs typeface="Arial" panose="020B0604020202020204" pitchFamily="34" charset="0"/>
              </a:rPr>
              <a:t>(since 1931, which is my mother's birthyear)</a:t>
            </a:r>
            <a:endParaRPr lang="en-US" strike="noStrike" dirty="0"/>
          </a:p>
        </p:txBody>
      </p:sp>
      <p:sp>
        <p:nvSpPr>
          <p:cNvPr id="4" name="Slide Number Placeholder 3"/>
          <p:cNvSpPr>
            <a:spLocks noGrp="1"/>
          </p:cNvSpPr>
          <p:nvPr>
            <p:ph type="sldNum" sz="quarter" idx="5"/>
          </p:nvPr>
        </p:nvSpPr>
        <p:spPr/>
        <p:txBody>
          <a:bodyPr/>
          <a:lstStyle/>
          <a:p>
            <a:fld id="{C688DACE-6E45-4445-9034-4D392C9D8DC8}" type="slidenum">
              <a:rPr lang="en-US" smtClean="0"/>
              <a:t>3</a:t>
            </a:fld>
            <a:endParaRPr lang="en-US"/>
          </a:p>
        </p:txBody>
      </p:sp>
    </p:spTree>
    <p:extLst>
      <p:ext uri="{BB962C8B-B14F-4D97-AF65-F5344CB8AC3E}">
        <p14:creationId xmlns:p14="http://schemas.microsoft.com/office/powerpoint/2010/main" val="32218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EC9821-2478-A04B-9CC2-385C242662B5}"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CA71B-4DA2-224C-8BD6-FDEF95CD68A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5356A-9BA4-B74C-AA00-D9CEBEB2E95D}"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7DD62-0EDC-7146-BC16-E0B26FCCDB22}"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BC500-1AC9-CC40-A523-33674DDCEA12}"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69D17-C53A-B245-ADD8-E449351E2BB1}"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62658-9283-5947-9D5F-3823303DA2CA}"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951CA-2AD6-AD4C-B6A8-CCAB40A105DB}"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BC38E-026E-B742-B34D-CAD8F00E28C3}"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889CA-B5B8-0245-97D2-3F18C8F75B15}"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7400E5-F6F3-BE48-8EC3-5988F3D11A35}"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E43EBE-9AF9-AF42-B21F-83C59A269CEF}" type="datetime1">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latin typeface="Arial"/>
                <a:cs typeface="Angsana New"/>
              </a:rPr>
              <a:t>Working with Cambodian Refugees, Immigrants, and their Families: </a:t>
            </a:r>
            <a:br>
              <a:rPr lang="en-US" sz="4000" b="1" dirty="0">
                <a:latin typeface="Arial"/>
                <a:cs typeface="Angsana New"/>
              </a:rPr>
            </a:br>
            <a:r>
              <a:rPr lang="en-US" sz="4000" b="1" dirty="0">
                <a:latin typeface="Arial"/>
                <a:cs typeface="Arial"/>
              </a:rPr>
              <a:t>Utilizing a Culturally Informed Approach to Mental Health</a:t>
            </a:r>
            <a:br>
              <a:rPr lang="en-US" sz="4000" dirty="0">
                <a:latin typeface="Arial"/>
                <a:cs typeface="Arial"/>
              </a:rPr>
            </a:br>
            <a:r>
              <a:rPr lang="en-US" sz="4000" dirty="0">
                <a:latin typeface="Arial"/>
                <a:cs typeface="Angsana New"/>
              </a:rPr>
              <a:t> </a:t>
            </a:r>
          </a:p>
        </p:txBody>
      </p:sp>
      <p:sp>
        <p:nvSpPr>
          <p:cNvPr id="3" name="Subtitle 2"/>
          <p:cNvSpPr>
            <a:spLocks noGrp="1"/>
          </p:cNvSpPr>
          <p:nvPr>
            <p:ph type="subTitle" idx="1"/>
          </p:nvPr>
        </p:nvSpPr>
        <p:spPr/>
        <p:txBody>
          <a:bodyPr vert="horz" lIns="91440" tIns="45720" rIns="91440" bIns="45720" rtlCol="0" anchor="t">
            <a:normAutofit/>
          </a:bodyPr>
          <a:lstStyle/>
          <a:p>
            <a:r>
              <a:rPr lang="en-US" sz="2800" b="1" dirty="0">
                <a:latin typeface="Arial"/>
                <a:cs typeface="Arial"/>
              </a:rPr>
              <a:t>Presented by </a:t>
            </a:r>
          </a:p>
          <a:p>
            <a:r>
              <a:rPr lang="en-US" sz="2800" b="1" dirty="0">
                <a:latin typeface="Arial"/>
                <a:cs typeface="Arial"/>
              </a:rPr>
              <a:t>Bophal Phen, LCSW, LAADC</a:t>
            </a:r>
          </a:p>
        </p:txBody>
      </p:sp>
      <p:sp>
        <p:nvSpPr>
          <p:cNvPr id="4" name="Slide Number Placeholder 3">
            <a:extLst>
              <a:ext uri="{FF2B5EF4-FFF2-40B4-BE49-F238E27FC236}">
                <a16:creationId xmlns:a16="http://schemas.microsoft.com/office/drawing/2014/main" id="{E0CCE747-148F-DBC0-8D0C-840F630368E2}"/>
              </a:ext>
            </a:extLst>
          </p:cNvPr>
          <p:cNvSpPr>
            <a:spLocks noGrp="1"/>
          </p:cNvSpPr>
          <p:nvPr>
            <p:ph type="sldNum" sz="quarter" idx="12"/>
          </p:nvPr>
        </p:nvSpPr>
        <p:spPr>
          <a:xfrm>
            <a:off x="8610600" y="6341602"/>
            <a:ext cx="2743200" cy="365125"/>
          </a:xfrm>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0114-3D3A-826F-3B42-B5CC122B0C1E}"/>
              </a:ext>
            </a:extLst>
          </p:cNvPr>
          <p:cNvSpPr>
            <a:spLocks noGrp="1"/>
          </p:cNvSpPr>
          <p:nvPr>
            <p:ph type="title"/>
          </p:nvPr>
        </p:nvSpPr>
        <p:spPr/>
        <p:txBody>
          <a:bodyPr>
            <a:normAutofit/>
          </a:bodyPr>
          <a:lstStyle/>
          <a:p>
            <a:r>
              <a:rPr lang="en-US" sz="3200" b="1" dirty="0">
                <a:latin typeface="Arial"/>
                <a:ea typeface="+mj-lt"/>
                <a:cs typeface="+mj-lt"/>
              </a:rPr>
              <a:t>The Vietnamese Occupation, the Escape to Thailand, and the Refugee Camps (Cont'd)</a:t>
            </a:r>
            <a:endParaRPr lang="en-US" sz="3200" b="1" dirty="0">
              <a:latin typeface="Arial"/>
            </a:endParaRPr>
          </a:p>
        </p:txBody>
      </p:sp>
      <p:sp>
        <p:nvSpPr>
          <p:cNvPr id="3" name="Content Placeholder 2">
            <a:extLst>
              <a:ext uri="{FF2B5EF4-FFF2-40B4-BE49-F238E27FC236}">
                <a16:creationId xmlns:a16="http://schemas.microsoft.com/office/drawing/2014/main" id="{4D9CE85F-B95D-7FA5-231A-B4FC1B109075}"/>
              </a:ext>
            </a:extLst>
          </p:cNvPr>
          <p:cNvSpPr>
            <a:spLocks noGrp="1"/>
          </p:cNvSpPr>
          <p:nvPr>
            <p:ph idx="1"/>
          </p:nvPr>
        </p:nvSpPr>
        <p:spPr/>
        <p:txBody>
          <a:bodyPr vert="horz" lIns="91440" tIns="45720" rIns="91440" bIns="45720" rtlCol="0" anchor="t">
            <a:normAutofit/>
          </a:bodyPr>
          <a:lstStyle/>
          <a:p>
            <a:r>
              <a:rPr lang="en-US" sz="2000" dirty="0">
                <a:latin typeface="Arial"/>
                <a:cs typeface="Arial"/>
              </a:rPr>
              <a:t>Cambodia had one of the highest rates of amputees in the world, prior to the peace agreement and the demining activities in 1991.</a:t>
            </a:r>
          </a:p>
          <a:p>
            <a:r>
              <a:rPr lang="en-US" sz="2000" dirty="0">
                <a:latin typeface="Arial"/>
                <a:cs typeface="Arial"/>
              </a:rPr>
              <a:t>Many refugee camps were established along the Thai-Cambodian border and inside Thailand (Khao-I-Dang, </a:t>
            </a:r>
            <a:r>
              <a:rPr lang="en-US" sz="2000" dirty="0" err="1">
                <a:latin typeface="Arial"/>
                <a:cs typeface="Arial"/>
              </a:rPr>
              <a:t>Kamput</a:t>
            </a:r>
            <a:r>
              <a:rPr lang="en-US" sz="2000" dirty="0">
                <a:latin typeface="Arial"/>
                <a:cs typeface="Arial"/>
              </a:rPr>
              <a:t>, </a:t>
            </a:r>
            <a:r>
              <a:rPr lang="en-US" sz="2000" dirty="0" err="1">
                <a:latin typeface="Arial"/>
                <a:cs typeface="Arial"/>
              </a:rPr>
              <a:t>Sakeo</a:t>
            </a:r>
            <a:r>
              <a:rPr lang="en-US" sz="2000" dirty="0">
                <a:latin typeface="Arial"/>
                <a:cs typeface="Arial"/>
              </a:rPr>
              <a:t>, etc.) for Cambodian refugees fleeing their homeland.</a:t>
            </a:r>
          </a:p>
          <a:p>
            <a:r>
              <a:rPr lang="en-US" sz="2000" dirty="0">
                <a:latin typeface="Arial"/>
                <a:cs typeface="Arial"/>
              </a:rPr>
              <a:t>Hundreds of thousands of Cambodian refugees were resettled in the United States (and other third countries) in the early 1980s and 1990s.</a:t>
            </a:r>
          </a:p>
          <a:p>
            <a:r>
              <a:rPr lang="en-US" sz="2000" dirty="0">
                <a:latin typeface="Arial"/>
                <a:cs typeface="Arial"/>
              </a:rPr>
              <a:t>The "unfortunate ones" (</a:t>
            </a:r>
            <a:r>
              <a:rPr lang="en-US" sz="2000" dirty="0" err="1">
                <a:latin typeface="Arial"/>
                <a:cs typeface="Arial"/>
              </a:rPr>
              <a:t>approx</a:t>
            </a:r>
            <a:r>
              <a:rPr lang="en-US" sz="2000" dirty="0">
                <a:latin typeface="Arial"/>
                <a:cs typeface="Arial"/>
              </a:rPr>
              <a:t> 360,000 of them) were repatriated to Cambodia, emptying and closing all refugee camps in the early 1990s.</a:t>
            </a:r>
          </a:p>
          <a:p>
            <a:r>
              <a:rPr lang="en-US" sz="2000" dirty="0">
                <a:latin typeface="Arial"/>
                <a:cs typeface="Arial"/>
              </a:rPr>
              <a:t>The "fortunate ones" resettled in the United States continued to have difficulty coping with their traumas and acculturation problems.</a:t>
            </a: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p:txBody>
      </p:sp>
      <p:sp>
        <p:nvSpPr>
          <p:cNvPr id="4" name="Slide Number Placeholder 3">
            <a:extLst>
              <a:ext uri="{FF2B5EF4-FFF2-40B4-BE49-F238E27FC236}">
                <a16:creationId xmlns:a16="http://schemas.microsoft.com/office/drawing/2014/main" id="{C4ABA690-8848-5C9E-DBF2-699C57EDEB13}"/>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24846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94D7-D19C-F289-D3AF-DEAF89B243BF}"/>
              </a:ext>
            </a:extLst>
          </p:cNvPr>
          <p:cNvSpPr>
            <a:spLocks noGrp="1"/>
          </p:cNvSpPr>
          <p:nvPr>
            <p:ph type="title"/>
          </p:nvPr>
        </p:nvSpPr>
        <p:spPr/>
        <p:txBody>
          <a:bodyPr>
            <a:normAutofit/>
          </a:bodyPr>
          <a:lstStyle/>
          <a:p>
            <a:r>
              <a:rPr lang="en-US" sz="3200" b="1" dirty="0"/>
              <a:t>Map of refugee camps along the Thai-Cambodian border</a:t>
            </a:r>
          </a:p>
        </p:txBody>
      </p:sp>
      <p:pic>
        <p:nvPicPr>
          <p:cNvPr id="3" name="Picture 2" descr="Maps of the Thai / Cambodian Border &amp; Refugee Camps">
            <a:extLst>
              <a:ext uri="{FF2B5EF4-FFF2-40B4-BE49-F238E27FC236}">
                <a16:creationId xmlns:a16="http://schemas.microsoft.com/office/drawing/2014/main" id="{1D73EC5E-4C52-F9C6-DEA0-D8A7CDAC4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171" y="1597631"/>
            <a:ext cx="8327571" cy="4791075"/>
          </a:xfrm>
          <a:prstGeom prst="rect">
            <a:avLst/>
          </a:prstGeom>
          <a:noFill/>
          <a:ln>
            <a:noFill/>
          </a:ln>
        </p:spPr>
      </p:pic>
      <p:sp>
        <p:nvSpPr>
          <p:cNvPr id="4" name="Rectangle 3">
            <a:extLst>
              <a:ext uri="{FF2B5EF4-FFF2-40B4-BE49-F238E27FC236}">
                <a16:creationId xmlns:a16="http://schemas.microsoft.com/office/drawing/2014/main" id="{434B67FA-99DB-45E8-7ACB-BC872102A871}"/>
              </a:ext>
            </a:extLst>
          </p:cNvPr>
          <p:cNvSpPr/>
          <p:nvPr/>
        </p:nvSpPr>
        <p:spPr>
          <a:xfrm>
            <a:off x="9200751" y="1597631"/>
            <a:ext cx="62991" cy="475808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sp>
        <p:nvSpPr>
          <p:cNvPr id="6" name="Footer Placeholder 5">
            <a:extLst>
              <a:ext uri="{FF2B5EF4-FFF2-40B4-BE49-F238E27FC236}">
                <a16:creationId xmlns:a16="http://schemas.microsoft.com/office/drawing/2014/main" id="{C4503591-0D88-C5F6-EA1F-2F85A1C39423}"/>
              </a:ext>
            </a:extLst>
          </p:cNvPr>
          <p:cNvSpPr>
            <a:spLocks noGrp="1"/>
          </p:cNvSpPr>
          <p:nvPr>
            <p:ph type="ftr" sz="quarter" idx="11"/>
          </p:nvPr>
        </p:nvSpPr>
        <p:spPr/>
        <p:txBody>
          <a:bodyPr/>
          <a:lstStyle/>
          <a:p>
            <a:r>
              <a:rPr lang="fr-FR"/>
              <a:t>Source: https://websitesrcg.com/border/maps/Border-camps-1979-1984.jpg </a:t>
            </a:r>
            <a:endParaRPr lang="en-US"/>
          </a:p>
        </p:txBody>
      </p:sp>
    </p:spTree>
    <p:extLst>
      <p:ext uri="{BB962C8B-B14F-4D97-AF65-F5344CB8AC3E}">
        <p14:creationId xmlns:p14="http://schemas.microsoft.com/office/powerpoint/2010/main" val="221547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F7E5-6A78-FB2A-91E7-746C3E69B46E}"/>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The Resettlement and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the Phases of Refugee Adjustment</a:t>
            </a:r>
          </a:p>
        </p:txBody>
      </p:sp>
      <p:sp>
        <p:nvSpPr>
          <p:cNvPr id="3" name="Content Placeholder 2">
            <a:extLst>
              <a:ext uri="{FF2B5EF4-FFF2-40B4-BE49-F238E27FC236}">
                <a16:creationId xmlns:a16="http://schemas.microsoft.com/office/drawing/2014/main" id="{4A7765E1-BDAC-D46F-E7B8-832C07983150}"/>
              </a:ext>
            </a:extLst>
          </p:cNvPr>
          <p:cNvSpPr>
            <a:spLocks noGrp="1"/>
          </p:cNvSpPr>
          <p:nvPr>
            <p:ph idx="1"/>
          </p:nvPr>
        </p:nvSpPr>
        <p:spPr>
          <a:xfrm>
            <a:off x="838200" y="1825625"/>
            <a:ext cx="10515600" cy="4667250"/>
          </a:xfrm>
        </p:spPr>
        <p:txBody>
          <a:bodyPr>
            <a:normAutofit/>
          </a:bodyPr>
          <a:lstStyle/>
          <a:p>
            <a:r>
              <a:rPr lang="en-US" sz="2000" dirty="0">
                <a:latin typeface="Arial" panose="020B0604020202020204" pitchFamily="34" charset="0"/>
                <a:cs typeface="Arial" panose="020B0604020202020204" pitchFamily="34" charset="0"/>
              </a:rPr>
              <a:t>Cambodian refugees were resettled in different states throughout the United States. </a:t>
            </a:r>
          </a:p>
          <a:p>
            <a:r>
              <a:rPr lang="en-US" sz="2000" dirty="0">
                <a:latin typeface="Arial" panose="020B0604020202020204" pitchFamily="34" charset="0"/>
                <a:cs typeface="Arial" panose="020B0604020202020204" pitchFamily="34" charset="0"/>
              </a:rPr>
              <a:t>Dr. Dennis Hunt’s refugee adjustment is in four phases. </a:t>
            </a:r>
          </a:p>
          <a:p>
            <a:pPr marL="0" indent="0">
              <a:buNone/>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2E2532E-111B-9AEA-8FEA-477B2196CA48}"/>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5" name="Picture 4" descr="1 Phases of adjustment after resettlement | Download Scientific Diagram">
            <a:extLst>
              <a:ext uri="{FF2B5EF4-FFF2-40B4-BE49-F238E27FC236}">
                <a16:creationId xmlns:a16="http://schemas.microsoft.com/office/drawing/2014/main" id="{BAA202D7-3638-3353-406B-4CC28E673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270" y="3339101"/>
            <a:ext cx="5845995" cy="3416970"/>
          </a:xfrm>
          <a:prstGeom prst="rect">
            <a:avLst/>
          </a:prstGeom>
          <a:noFill/>
          <a:ln>
            <a:noFill/>
          </a:ln>
        </p:spPr>
      </p:pic>
      <p:sp>
        <p:nvSpPr>
          <p:cNvPr id="6" name="TextBox 5">
            <a:extLst>
              <a:ext uri="{FF2B5EF4-FFF2-40B4-BE49-F238E27FC236}">
                <a16:creationId xmlns:a16="http://schemas.microsoft.com/office/drawing/2014/main" id="{9B44940F-B919-CC80-7FA5-BB2613E8F725}"/>
              </a:ext>
            </a:extLst>
          </p:cNvPr>
          <p:cNvSpPr txBox="1"/>
          <p:nvPr/>
        </p:nvSpPr>
        <p:spPr>
          <a:xfrm>
            <a:off x="7937215" y="4250525"/>
            <a:ext cx="3601642" cy="1631216"/>
          </a:xfrm>
          <a:prstGeom prst="rect">
            <a:avLst/>
          </a:prstGeom>
          <a:noFill/>
        </p:spPr>
        <p:txBody>
          <a:bodyPr wrap="square">
            <a:spAutoFit/>
          </a:bodyPr>
          <a:lstStyle/>
          <a:p>
            <a:pPr algn="ctr"/>
            <a:r>
              <a:rPr lang="en-US" sz="2000" b="1" i="1" dirty="0">
                <a:solidFill>
                  <a:srgbClr val="0070C0"/>
                </a:solidFill>
                <a:latin typeface="Arial" panose="020B0604020202020204" pitchFamily="34" charset="0"/>
                <a:cs typeface="Arial" panose="020B0604020202020204" pitchFamily="34" charset="0"/>
              </a:rPr>
              <a:t>The Reality phase is bifurcated into </a:t>
            </a:r>
          </a:p>
          <a:p>
            <a:pPr algn="ctr"/>
            <a:r>
              <a:rPr lang="en-US" sz="2000" b="1" i="1" dirty="0">
                <a:solidFill>
                  <a:srgbClr val="0070C0"/>
                </a:solidFill>
                <a:latin typeface="Arial" panose="020B0604020202020204" pitchFamily="34" charset="0"/>
                <a:cs typeface="Arial" panose="020B0604020202020204" pitchFamily="34" charset="0"/>
              </a:rPr>
              <a:t>two different paths: </a:t>
            </a:r>
          </a:p>
          <a:p>
            <a:pPr algn="ctr"/>
            <a:r>
              <a:rPr lang="en-US" sz="2000" b="1" i="1" dirty="0">
                <a:solidFill>
                  <a:srgbClr val="0070C0"/>
                </a:solidFill>
                <a:latin typeface="Arial" panose="020B0604020202020204" pitchFamily="34" charset="0"/>
                <a:cs typeface="Arial" panose="020B0604020202020204" pitchFamily="34" charset="0"/>
              </a:rPr>
              <a:t>the Path to Integration and </a:t>
            </a:r>
          </a:p>
          <a:p>
            <a:pPr algn="ctr"/>
            <a:r>
              <a:rPr lang="en-US" sz="2000" b="1" i="1" dirty="0">
                <a:solidFill>
                  <a:srgbClr val="0070C0"/>
                </a:solidFill>
                <a:latin typeface="Arial" panose="020B0604020202020204" pitchFamily="34" charset="0"/>
                <a:cs typeface="Arial" panose="020B0604020202020204" pitchFamily="34" charset="0"/>
              </a:rPr>
              <a:t>the Path to Marginalization. </a:t>
            </a:r>
          </a:p>
        </p:txBody>
      </p:sp>
    </p:spTree>
    <p:extLst>
      <p:ext uri="{BB962C8B-B14F-4D97-AF65-F5344CB8AC3E}">
        <p14:creationId xmlns:p14="http://schemas.microsoft.com/office/powerpoint/2010/main" val="333791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C572-BBA0-42A8-A815-495B31E4407B}"/>
              </a:ext>
            </a:extLst>
          </p:cNvPr>
          <p:cNvSpPr>
            <a:spLocks noGrp="1"/>
          </p:cNvSpPr>
          <p:nvPr>
            <p:ph type="title"/>
          </p:nvPr>
        </p:nvSpPr>
        <p:spPr>
          <a:xfrm>
            <a:off x="838200" y="0"/>
            <a:ext cx="10515600" cy="823716"/>
          </a:xfrm>
        </p:spPr>
        <p:txBody>
          <a:bodyPr>
            <a:normAutofit/>
          </a:bodyPr>
          <a:lstStyle/>
          <a:p>
            <a:pPr algn="ctr"/>
            <a:r>
              <a:rPr lang="en-US" sz="2400" b="1" dirty="0">
                <a:latin typeface="Arial" panose="020B0604020202020204" pitchFamily="34" charset="0"/>
                <a:cs typeface="Arial" panose="020B0604020202020204" pitchFamily="34" charset="0"/>
              </a:rPr>
              <a:t>The Resettlement and the Phases of Refugee Adjustment (Cont’d)</a:t>
            </a:r>
          </a:p>
        </p:txBody>
      </p:sp>
      <p:sp>
        <p:nvSpPr>
          <p:cNvPr id="3" name="Content Placeholder 2">
            <a:extLst>
              <a:ext uri="{FF2B5EF4-FFF2-40B4-BE49-F238E27FC236}">
                <a16:creationId xmlns:a16="http://schemas.microsoft.com/office/drawing/2014/main" id="{5911541B-0724-08C6-F471-9B48AEFA7ADB}"/>
              </a:ext>
            </a:extLst>
          </p:cNvPr>
          <p:cNvSpPr>
            <a:spLocks noGrp="1"/>
          </p:cNvSpPr>
          <p:nvPr>
            <p:ph idx="1"/>
          </p:nvPr>
        </p:nvSpPr>
        <p:spPr>
          <a:xfrm>
            <a:off x="435429" y="823716"/>
            <a:ext cx="11364685" cy="6034284"/>
          </a:xfrm>
        </p:spPr>
        <p:txBody>
          <a:bodyPr>
            <a:normAutofit fontScale="92500" lnSpcReduction="20000"/>
          </a:bodyPr>
          <a:lstStyle/>
          <a:p>
            <a:r>
              <a:rPr lang="en-US" sz="2100" b="1" dirty="0">
                <a:solidFill>
                  <a:srgbClr val="0070C0"/>
                </a:solidFill>
                <a:latin typeface="Arial" panose="020B0604020202020204" pitchFamily="34" charset="0"/>
                <a:cs typeface="Arial" panose="020B0604020202020204" pitchFamily="34" charset="0"/>
              </a:rPr>
              <a:t>During the Arrival Phase</a:t>
            </a:r>
            <a:r>
              <a:rPr lang="en-US" sz="2100" dirty="0">
                <a:solidFill>
                  <a:srgbClr val="0070C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refugees had the following psychosocial experiences: high expectations; relief to be out of dangerous situations; gratitude for being safe; hope for the future; confusion and disorientation; anger, resentment, or frustration with barriers to becoming self- and family-supporting (language, cultural differences, discrimination, etc.).</a:t>
            </a:r>
            <a:endParaRPr lang="en-US" sz="2100" b="1" dirty="0">
              <a:latin typeface="Arial" panose="020B0604020202020204" pitchFamily="34" charset="0"/>
              <a:cs typeface="Arial" panose="020B0604020202020204" pitchFamily="34" charset="0"/>
            </a:endParaRPr>
          </a:p>
          <a:p>
            <a:r>
              <a:rPr lang="en-US" sz="2100" b="1" dirty="0">
                <a:solidFill>
                  <a:srgbClr val="0070C0"/>
                </a:solidFill>
                <a:latin typeface="Arial" panose="020B0604020202020204" pitchFamily="34" charset="0"/>
                <a:cs typeface="Arial" panose="020B0604020202020204" pitchFamily="34" charset="0"/>
              </a:rPr>
              <a:t>During the Reality Phase</a:t>
            </a:r>
            <a:r>
              <a:rPr lang="en-US" sz="2100" dirty="0">
                <a:latin typeface="Arial" panose="020B0604020202020204" pitchFamily="34" charset="0"/>
                <a:cs typeface="Arial" panose="020B0604020202020204" pitchFamily="34" charset="0"/>
              </a:rPr>
              <a:t>, refugees had the following psychosocial experiences: culture shock; awareness of challenges and difficulties; feeling overwhelmed and fatigued; memories of traumatic events, flashbacks, outbursts, sleep problems, hypervigilance, etc.; an increase of somatic complaints (headache, stomachache, heart palpitations, breathlessness, nonspecific joint and back pains, etc.).</a:t>
            </a:r>
          </a:p>
          <a:p>
            <a:r>
              <a:rPr lang="en-US" sz="2100" b="1" dirty="0">
                <a:solidFill>
                  <a:srgbClr val="0070C0"/>
                </a:solidFill>
                <a:latin typeface="Arial" panose="020B0604020202020204" pitchFamily="34" charset="0"/>
                <a:cs typeface="Arial" panose="020B0604020202020204" pitchFamily="34" charset="0"/>
              </a:rPr>
              <a:t>During the Negotiation Phase</a:t>
            </a:r>
            <a:r>
              <a:rPr lang="en-US" sz="2100" dirty="0">
                <a:latin typeface="Arial" panose="020B0604020202020204" pitchFamily="34" charset="0"/>
                <a:cs typeface="Arial" panose="020B0604020202020204" pitchFamily="34" charset="0"/>
              </a:rPr>
              <a:t>, refugees had the following psychosocial experiences: healing from trauma (learning to cope with fear/guilt for family members back home); commitment to succeed and gain a sense of hope; adapting or learning new problem-solving methods to meet the challenges of adjustment; seeking more autonomy and independence (a growing sense of determination and control).</a:t>
            </a:r>
          </a:p>
          <a:p>
            <a:r>
              <a:rPr lang="en-US" sz="2100" b="1" dirty="0">
                <a:solidFill>
                  <a:srgbClr val="0070C0"/>
                </a:solidFill>
                <a:latin typeface="Arial" panose="020B0604020202020204" pitchFamily="34" charset="0"/>
                <a:cs typeface="Arial" panose="020B0604020202020204" pitchFamily="34" charset="0"/>
              </a:rPr>
              <a:t>During the Integration Phase</a:t>
            </a:r>
            <a:r>
              <a:rPr lang="en-US" sz="2100" dirty="0">
                <a:latin typeface="Arial" panose="020B0604020202020204" pitchFamily="34" charset="0"/>
                <a:cs typeface="Arial" panose="020B0604020202020204" pitchFamily="34" charset="0"/>
              </a:rPr>
              <a:t>, refugees had the following psychosocial experiences: gaining a sense of power and control, self-confidence; coping with the psychological and physical effects of torture and other trauma; forging a bicultural identity; pride in self-sufficiency, autonomy, and independence; confidence in strengths and resources, a sense of success and stable future.</a:t>
            </a:r>
          </a:p>
          <a:p>
            <a:r>
              <a:rPr lang="en-US" sz="2100" b="1" dirty="0">
                <a:solidFill>
                  <a:srgbClr val="0070C0"/>
                </a:solidFill>
                <a:latin typeface="Arial" panose="020B0604020202020204" pitchFamily="34" charset="0"/>
                <a:cs typeface="Arial" panose="020B0604020202020204" pitchFamily="34" charset="0"/>
              </a:rPr>
              <a:t>During the Alienation Phase</a:t>
            </a:r>
            <a:r>
              <a:rPr lang="en-US" sz="2100" b="1" dirty="0">
                <a:latin typeface="Arial" panose="020B0604020202020204" pitchFamily="34" charset="0"/>
                <a:cs typeface="Arial" panose="020B0604020202020204" pitchFamily="34" charset="0"/>
              </a:rPr>
              <a:t>,</a:t>
            </a:r>
            <a:r>
              <a:rPr lang="en-US" sz="2100" dirty="0">
                <a:latin typeface="Arial" panose="020B0604020202020204" pitchFamily="34" charset="0"/>
                <a:cs typeface="Arial" panose="020B0604020202020204" pitchFamily="34" charset="0"/>
              </a:rPr>
              <a:t> refugees had the following psychosocial experiences: anxiety, fear, reluctance to leave home; isolation and withdrawal; despair and sadness over losses (family status/old roles, language, culture, way of life, homeland, etc.); fear about succeeding in making a new life.      </a:t>
            </a:r>
          </a:p>
          <a:p>
            <a:r>
              <a:rPr lang="en-US" sz="2100" b="1" dirty="0">
                <a:solidFill>
                  <a:srgbClr val="0070C0"/>
                </a:solidFill>
                <a:latin typeface="Arial" panose="020B0604020202020204" pitchFamily="34" charset="0"/>
                <a:cs typeface="Arial" panose="020B0604020202020204" pitchFamily="34" charset="0"/>
              </a:rPr>
              <a:t>During the Marginalization Phase</a:t>
            </a:r>
            <a:r>
              <a:rPr lang="en-US" sz="2100" dirty="0">
                <a:latin typeface="Arial" panose="020B0604020202020204" pitchFamily="34" charset="0"/>
                <a:cs typeface="Arial" panose="020B0604020202020204" pitchFamily="34" charset="0"/>
              </a:rPr>
              <a:t>, refugees had the following psychosocial experiences: hopelessness (has given up hope of acculturating or having a positive role); resentment and/or negative attitude; despair and sadness over losses (increases in chronic depression); difficulty getting or providing emotional support to self or family, yet may be dependent on family members to meet basic needs.</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53CBFB1-80C6-8670-F5BB-FA8CBF67B3A5}"/>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340169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1CAF-9EEF-A2B0-FC82-921A08D90FA2}"/>
              </a:ext>
            </a:extLst>
          </p:cNvPr>
          <p:cNvSpPr>
            <a:spLocks noGrp="1"/>
          </p:cNvSpPr>
          <p:nvPr>
            <p:ph type="title"/>
          </p:nvPr>
        </p:nvSpPr>
        <p:spPr/>
        <p:txBody>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Resettlement, the Phases of Refugee Adjustment, and the Acculturation Process</a:t>
            </a:r>
            <a:endParaRPr lang="en-US" b="1" dirty="0"/>
          </a:p>
        </p:txBody>
      </p:sp>
      <p:sp>
        <p:nvSpPr>
          <p:cNvPr id="3" name="Content Placeholder 2">
            <a:extLst>
              <a:ext uri="{FF2B5EF4-FFF2-40B4-BE49-F238E27FC236}">
                <a16:creationId xmlns:a16="http://schemas.microsoft.com/office/drawing/2014/main" id="{66D12695-25E1-7117-DD7A-99CE3D8999C2}"/>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adjustment process is different from the acculturation process. All migrants (be they sojourners, immigrants, or refugees) will acculturate at different rate, depending on their risk factors and protective factors.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Acculturation is the dual process of cultural and psychological change that takes place as a result of contact between two or more cultural groups and their individual members.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the individual level, acculturation involves changes in a person’s behavioral repertoire. These cultural and psychological changes come about through a long-term process, sometimes taking years, sometimes generations, and sometimes centuries.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Acculturation can result when groups of individuals having different cultures come into continuous first-hand contact with subsequent changes in the original culture patterns of either or both groups.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John Berry’s research has identified four acculturation strategies: (1) Assimilation, (2)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eparation, (3) Integration, and (4)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arginalization. </a:t>
            </a:r>
          </a:p>
          <a:p>
            <a:endParaRPr lang="en-US" dirty="0"/>
          </a:p>
        </p:txBody>
      </p:sp>
      <p:sp>
        <p:nvSpPr>
          <p:cNvPr id="5" name="Footer Placeholder 4">
            <a:extLst>
              <a:ext uri="{FF2B5EF4-FFF2-40B4-BE49-F238E27FC236}">
                <a16:creationId xmlns:a16="http://schemas.microsoft.com/office/drawing/2014/main" id="{2A520056-4A76-D531-A265-A775FCC01B81}"/>
              </a:ext>
            </a:extLst>
          </p:cNvPr>
          <p:cNvSpPr>
            <a:spLocks noGrp="1"/>
          </p:cNvSpPr>
          <p:nvPr>
            <p:ph type="ftr" sz="quarter" idx="11"/>
          </p:nvPr>
        </p:nvSpPr>
        <p:spPr/>
        <p:txBody>
          <a:bodyPr/>
          <a:lstStyle/>
          <a:p>
            <a:r>
              <a:rPr lang="en-US"/>
              <a:t>Source: Berry, J. W., 2005</a:t>
            </a:r>
          </a:p>
        </p:txBody>
      </p:sp>
    </p:spTree>
    <p:extLst>
      <p:ext uri="{BB962C8B-B14F-4D97-AF65-F5344CB8AC3E}">
        <p14:creationId xmlns:p14="http://schemas.microsoft.com/office/powerpoint/2010/main" val="355264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9D38-E97C-C8C2-9C37-F14CE4BF5FD1}"/>
              </a:ext>
            </a:extLst>
          </p:cNvPr>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The Resettlement, the Phases of Refugee Adjustment, and the Acculturation Process</a:t>
            </a:r>
          </a:p>
        </p:txBody>
      </p:sp>
      <p:sp>
        <p:nvSpPr>
          <p:cNvPr id="3" name="Content Placeholder 2">
            <a:extLst>
              <a:ext uri="{FF2B5EF4-FFF2-40B4-BE49-F238E27FC236}">
                <a16:creationId xmlns:a16="http://schemas.microsoft.com/office/drawing/2014/main" id="{4E87C1FD-1D75-FE93-FD64-446D784991DE}"/>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When individuals do not wish to maintain their cultural identity and seek daily interaction with other cultures, the Assimilation strategy is defined.</a:t>
            </a:r>
          </a:p>
          <a:p>
            <a:r>
              <a:rPr lang="en-US" sz="2000" dirty="0">
                <a:latin typeface="Arial" panose="020B0604020202020204" pitchFamily="34" charset="0"/>
                <a:cs typeface="Arial" panose="020B0604020202020204" pitchFamily="34" charset="0"/>
              </a:rPr>
              <a:t>When individuals place a value on holding on to their original culture, and at the same time wish to avoid interaction with others, then the Separation alternative is defined. </a:t>
            </a:r>
          </a:p>
          <a:p>
            <a:r>
              <a:rPr lang="en-US" sz="2000" dirty="0">
                <a:latin typeface="Arial" panose="020B0604020202020204" pitchFamily="34" charset="0"/>
                <a:cs typeface="Arial" panose="020B0604020202020204" pitchFamily="34" charset="0"/>
              </a:rPr>
              <a:t>When there is an interest in both maintaining one’s original culture, while in daily interactions with other groups, Integration is the option.</a:t>
            </a:r>
          </a:p>
          <a:p>
            <a:r>
              <a:rPr lang="en-US" sz="2000" dirty="0">
                <a:latin typeface="Arial" panose="020B0604020202020204" pitchFamily="34" charset="0"/>
                <a:cs typeface="Arial" panose="020B0604020202020204" pitchFamily="34" charset="0"/>
              </a:rPr>
              <a:t>When there is little possibility or interest in cultural maintenance, and little interest in having relations with others, then Marginalization is defined. </a:t>
            </a:r>
          </a:p>
          <a:p>
            <a:r>
              <a:rPr lang="en-US" sz="2000" dirty="0">
                <a:latin typeface="Arial" panose="020B0604020202020204" pitchFamily="34" charset="0"/>
                <a:cs typeface="Arial" panose="020B0604020202020204" pitchFamily="34" charset="0"/>
              </a:rPr>
              <a:t>M</a:t>
            </a:r>
            <a:r>
              <a:rPr lang="en-US" sz="2000" b="0" i="0" dirty="0">
                <a:effectLst/>
                <a:latin typeface="Arial" panose="020B0604020202020204" pitchFamily="34" charset="0"/>
                <a:cs typeface="Arial" panose="020B0604020202020204" pitchFamily="34" charset="0"/>
              </a:rPr>
              <a:t>y Cambodian clients typically fall into two groups: Separation (adults and older adults) and Marginalization (children and youth). </a:t>
            </a:r>
          </a:p>
          <a:p>
            <a:pPr lvl="1"/>
            <a:r>
              <a:rPr lang="en-US" sz="1600" b="0" i="0" dirty="0">
                <a:effectLst/>
                <a:latin typeface="Arial" panose="020B0604020202020204" pitchFamily="34" charset="0"/>
                <a:cs typeface="Arial" panose="020B0604020202020204" pitchFamily="34" charset="0"/>
              </a:rPr>
              <a:t>Those in the Integration and Assimilation groups usually don’t require culturally sensitive services much.</a:t>
            </a:r>
          </a:p>
          <a:p>
            <a:pPr lvl="1"/>
            <a:r>
              <a:rPr lang="en-US" sz="1600" b="0" i="0" dirty="0">
                <a:effectLst/>
                <a:latin typeface="Arial" panose="020B0604020202020204" pitchFamily="34" charset="0"/>
                <a:cs typeface="Arial" panose="020B0604020202020204" pitchFamily="34" charset="0"/>
              </a:rPr>
              <a:t>Integrated individuals are bilingual and bicultural, navigating both cultures, while Assimilated youth adapt well to mainstream culture. However, cultural clashes at home remain a challenge.</a:t>
            </a:r>
            <a:endParaRPr lang="en-US" sz="1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37642E6-90B7-CF0A-F51B-CF294CAC9DDC}"/>
              </a:ext>
            </a:extLst>
          </p:cNvPr>
          <p:cNvSpPr>
            <a:spLocks noGrp="1"/>
          </p:cNvSpPr>
          <p:nvPr>
            <p:ph type="ftr" sz="quarter" idx="11"/>
          </p:nvPr>
        </p:nvSpPr>
        <p:spPr/>
        <p:txBody>
          <a:bodyPr/>
          <a:lstStyle/>
          <a:p>
            <a:r>
              <a:rPr lang="en-US"/>
              <a:t>Source: Berry. J. W., 1997</a:t>
            </a:r>
          </a:p>
        </p:txBody>
      </p:sp>
    </p:spTree>
    <p:extLst>
      <p:ext uri="{BB962C8B-B14F-4D97-AF65-F5344CB8AC3E}">
        <p14:creationId xmlns:p14="http://schemas.microsoft.com/office/powerpoint/2010/main" val="68698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2CEF-8D8F-1175-40DF-EAD62199F6C7}"/>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Berry’s Model of Acculturation: The Four Strategies to Acculturate</a:t>
            </a:r>
          </a:p>
        </p:txBody>
      </p:sp>
      <p:pic>
        <p:nvPicPr>
          <p:cNvPr id="4" name="Picture 3" descr="Tourists' strategies: An acculturation approach - ScienceDirect">
            <a:extLst>
              <a:ext uri="{FF2B5EF4-FFF2-40B4-BE49-F238E27FC236}">
                <a16:creationId xmlns:a16="http://schemas.microsoft.com/office/drawing/2014/main" id="{3C53A769-DB44-E6EC-85AC-275B9F688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214" y="1831385"/>
            <a:ext cx="7621815" cy="3454718"/>
          </a:xfrm>
          <a:prstGeom prst="rect">
            <a:avLst/>
          </a:prstGeom>
          <a:noFill/>
          <a:ln>
            <a:noFill/>
          </a:ln>
        </p:spPr>
      </p:pic>
      <p:sp>
        <p:nvSpPr>
          <p:cNvPr id="5" name="Footer Placeholder 4">
            <a:extLst>
              <a:ext uri="{FF2B5EF4-FFF2-40B4-BE49-F238E27FC236}">
                <a16:creationId xmlns:a16="http://schemas.microsoft.com/office/drawing/2014/main" id="{C5E96C41-67E8-FF42-BE1B-84B442941FC9}"/>
              </a:ext>
            </a:extLst>
          </p:cNvPr>
          <p:cNvSpPr>
            <a:spLocks noGrp="1"/>
          </p:cNvSpPr>
          <p:nvPr>
            <p:ph type="ftr" sz="quarter" idx="11"/>
          </p:nvPr>
        </p:nvSpPr>
        <p:spPr/>
        <p:txBody>
          <a:bodyPr/>
          <a:lstStyle/>
          <a:p>
            <a:r>
              <a:rPr lang="fr-FR"/>
              <a:t>Source: https://www.academia.edu/7332378/Tourists_strategies_An_acculturation_approach</a:t>
            </a:r>
            <a:endParaRPr lang="en-US"/>
          </a:p>
        </p:txBody>
      </p:sp>
    </p:spTree>
    <p:extLst>
      <p:ext uri="{BB962C8B-B14F-4D97-AF65-F5344CB8AC3E}">
        <p14:creationId xmlns:p14="http://schemas.microsoft.com/office/powerpoint/2010/main" val="62740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2AAF-E2EC-3026-CEDB-9DC8C1939FB8}"/>
              </a:ext>
            </a:extLst>
          </p:cNvPr>
          <p:cNvSpPr>
            <a:spLocks noGrp="1"/>
          </p:cNvSpPr>
          <p:nvPr>
            <p:ph type="title"/>
          </p:nvPr>
        </p:nvSpPr>
        <p:spPr>
          <a:xfrm>
            <a:off x="838199" y="365125"/>
            <a:ext cx="11027229" cy="1325563"/>
          </a:xfrm>
        </p:spPr>
        <p:txBody>
          <a:bodyPr>
            <a:normAutofit/>
          </a:bodyPr>
          <a:lstStyle/>
          <a:p>
            <a:r>
              <a:rPr lang="en-US" sz="3200" b="1" dirty="0">
                <a:latin typeface="Arial"/>
                <a:cs typeface="Arial"/>
              </a:rPr>
              <a:t>Cambodian Refugees 10 Years After Their Resettlement</a:t>
            </a:r>
          </a:p>
        </p:txBody>
      </p:sp>
      <p:sp>
        <p:nvSpPr>
          <p:cNvPr id="3" name="Content Placeholder 2">
            <a:extLst>
              <a:ext uri="{FF2B5EF4-FFF2-40B4-BE49-F238E27FC236}">
                <a16:creationId xmlns:a16="http://schemas.microsoft.com/office/drawing/2014/main" id="{9C0C5D8C-8DC7-A07D-3818-7730034DE57E}"/>
              </a:ext>
            </a:extLst>
          </p:cNvPr>
          <p:cNvSpPr>
            <a:spLocks noGrp="1"/>
          </p:cNvSpPr>
          <p:nvPr>
            <p:ph idx="1"/>
          </p:nvPr>
        </p:nvSpPr>
        <p:spPr/>
        <p:txBody>
          <a:bodyPr vert="horz" lIns="91440" tIns="45720" rIns="91440" bIns="45720" rtlCol="0" anchor="t">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From 1978 to 1991, more than half a million Cambodian refugees in Thailand refugee camps.</a:t>
            </a:r>
          </a:p>
          <a:p>
            <a:r>
              <a:rPr lang="en-US" sz="2000" dirty="0">
                <a:latin typeface="Arial"/>
                <a:cs typeface="Arial"/>
              </a:rPr>
              <a:t>Approximately 500 Cambodian refugees were resettled in Greensboro, North Carolina.</a:t>
            </a:r>
          </a:p>
          <a:p>
            <a:r>
              <a:rPr lang="en-US" sz="2000" dirty="0">
                <a:latin typeface="Arial"/>
                <a:cs typeface="Arial"/>
              </a:rPr>
              <a:t>Fifty adults (26 women and 24 men) were selected for the study.</a:t>
            </a:r>
          </a:p>
          <a:p>
            <a:pPr lvl="1"/>
            <a:r>
              <a:rPr lang="en-US" sz="1600" dirty="0">
                <a:latin typeface="Arial"/>
                <a:cs typeface="Arial"/>
              </a:rPr>
              <a:t>Subjects' age ranged from 21 to 65.</a:t>
            </a:r>
          </a:p>
          <a:p>
            <a:pPr lvl="1"/>
            <a:r>
              <a:rPr lang="en-US" sz="1600" dirty="0">
                <a:latin typeface="Arial"/>
                <a:cs typeface="Arial"/>
              </a:rPr>
              <a:t>Most subjects were found to experience extremely high levels of PTSD, depression, and anxiety.</a:t>
            </a:r>
          </a:p>
          <a:p>
            <a:r>
              <a:rPr lang="en-US" sz="2000" dirty="0">
                <a:latin typeface="Arial"/>
                <a:cs typeface="Arial"/>
              </a:rPr>
              <a:t>The rates of PTSD, depression, and anxiety were extremely high: 86%, 80%, and 78%, respectively.</a:t>
            </a:r>
          </a:p>
          <a:p>
            <a:r>
              <a:rPr lang="en-US" sz="2000" dirty="0">
                <a:latin typeface="Arial"/>
                <a:cs typeface="Arial"/>
              </a:rPr>
              <a:t>These refugees were suffering considerable mental distress, yet they have not sought mental health treatment.</a:t>
            </a:r>
          </a:p>
          <a:p>
            <a:r>
              <a:rPr lang="en-US" sz="2000" dirty="0">
                <a:latin typeface="Arial"/>
                <a:cs typeface="Arial"/>
              </a:rPr>
              <a:t>Cambodian refugees experienced extreme hunger, fear, and death of loved ones.</a:t>
            </a:r>
          </a:p>
          <a:p>
            <a:r>
              <a:rPr lang="en-US" sz="2000" dirty="0">
                <a:latin typeface="Arial"/>
                <a:cs typeface="Arial"/>
              </a:rPr>
              <a:t>Conditions in refugee camps were extremely poor: hunger and disease were continual threats.</a:t>
            </a:r>
          </a:p>
          <a:p>
            <a:endParaRPr lang="en-US" sz="1200" dirty="0">
              <a:latin typeface="Arial"/>
              <a:cs typeface="Arial"/>
            </a:endParaRPr>
          </a:p>
          <a:p>
            <a:endParaRPr lang="en-US" sz="1200" dirty="0">
              <a:latin typeface="Arial"/>
              <a:cs typeface="Arial"/>
            </a:endParaRPr>
          </a:p>
          <a:p>
            <a:pPr marL="0" indent="0">
              <a:buNone/>
            </a:pPr>
            <a:endParaRPr lang="en-US" sz="1200" dirty="0">
              <a:latin typeface="Arial"/>
              <a:cs typeface="Arial"/>
            </a:endParaRPr>
          </a:p>
          <a:p>
            <a:endParaRPr lang="en-US" dirty="0"/>
          </a:p>
        </p:txBody>
      </p:sp>
      <p:sp>
        <p:nvSpPr>
          <p:cNvPr id="5" name="Footer Placeholder 4">
            <a:extLst>
              <a:ext uri="{FF2B5EF4-FFF2-40B4-BE49-F238E27FC236}">
                <a16:creationId xmlns:a16="http://schemas.microsoft.com/office/drawing/2014/main" id="{00EB832C-DE67-3571-EF8A-CC6ECBE12294}"/>
              </a:ext>
            </a:extLst>
          </p:cNvPr>
          <p:cNvSpPr>
            <a:spLocks noGrp="1"/>
          </p:cNvSpPr>
          <p:nvPr>
            <p:ph type="ftr" sz="quarter" idx="11"/>
          </p:nvPr>
        </p:nvSpPr>
        <p:spPr/>
        <p:txBody>
          <a:bodyPr/>
          <a:lstStyle/>
          <a:p>
            <a:r>
              <a:rPr lang="fr-FR"/>
              <a:t>Source: Carlson, E.B., &amp; Rosser-Hogan, R., 1993 </a:t>
            </a:r>
            <a:endParaRPr lang="en-US"/>
          </a:p>
        </p:txBody>
      </p:sp>
    </p:spTree>
    <p:extLst>
      <p:ext uri="{BB962C8B-B14F-4D97-AF65-F5344CB8AC3E}">
        <p14:creationId xmlns:p14="http://schemas.microsoft.com/office/powerpoint/2010/main" val="267324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5522-D010-5656-3208-8822361B9084}"/>
              </a:ext>
            </a:extLst>
          </p:cNvPr>
          <p:cNvSpPr>
            <a:spLocks noGrp="1"/>
          </p:cNvSpPr>
          <p:nvPr>
            <p:ph type="title"/>
          </p:nvPr>
        </p:nvSpPr>
        <p:spPr>
          <a:xfrm>
            <a:off x="326572" y="320675"/>
            <a:ext cx="11746297" cy="1325563"/>
          </a:xfrm>
        </p:spPr>
        <p:txBody>
          <a:bodyPr>
            <a:normAutofit/>
          </a:bodyPr>
          <a:lstStyle/>
          <a:p>
            <a:r>
              <a:rPr lang="en-US" sz="3200" b="1" dirty="0">
                <a:latin typeface="Arial"/>
                <a:cs typeface="Arial"/>
              </a:rPr>
              <a:t>Cambodian Refugees Two Decades After The Resettlement</a:t>
            </a:r>
          </a:p>
        </p:txBody>
      </p:sp>
      <p:sp>
        <p:nvSpPr>
          <p:cNvPr id="3" name="Content Placeholder 2">
            <a:extLst>
              <a:ext uri="{FF2B5EF4-FFF2-40B4-BE49-F238E27FC236}">
                <a16:creationId xmlns:a16="http://schemas.microsoft.com/office/drawing/2014/main" id="{5FBEAD4A-9547-659C-ABEA-F4663D9653D9}"/>
              </a:ext>
            </a:extLst>
          </p:cNvPr>
          <p:cNvSpPr>
            <a:spLocks noGrp="1"/>
          </p:cNvSpPr>
          <p:nvPr>
            <p:ph idx="1"/>
          </p:nvPr>
        </p:nvSpPr>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By the time they were resettled, most of them had experienced many severe traumas, including the deaths of loved ones, witnessing and experiencing torture, forced migration, and the loss of all personal possessions. </a:t>
            </a:r>
            <a:endParaRPr lang="en-US" sz="2000" dirty="0">
              <a:latin typeface="Arial"/>
              <a:cs typeface="Arial"/>
            </a:endParaRPr>
          </a:p>
          <a:p>
            <a:r>
              <a:rPr lang="en-US" sz="2000" dirty="0">
                <a:latin typeface="Arial"/>
                <a:cs typeface="Arial"/>
              </a:rPr>
              <a:t>A total of 586 adults aged 35 to 75 living in Long Beach, California, were selected for the study.</a:t>
            </a:r>
          </a:p>
          <a:p>
            <a:pPr lvl="1"/>
            <a:r>
              <a:rPr lang="en-US" sz="1600" dirty="0">
                <a:latin typeface="Arial"/>
                <a:cs typeface="Arial"/>
              </a:rPr>
              <a:t>But only 87% (490) of them responded, and these respondents were interviewed in Khmer.</a:t>
            </a:r>
          </a:p>
          <a:p>
            <a:r>
              <a:rPr lang="en-US" sz="2000" dirty="0">
                <a:latin typeface="Arial"/>
                <a:cs typeface="Arial"/>
              </a:rPr>
              <a:t>Sixty-one percent of the respondents were women and 87% indicated Buddhism as their religious affiliation.</a:t>
            </a:r>
          </a:p>
          <a:p>
            <a:r>
              <a:rPr lang="en-US" sz="2000" dirty="0">
                <a:latin typeface="Arial"/>
                <a:cs typeface="Arial"/>
              </a:rPr>
              <a:t>The majority of respondents were married and low in socioeconomic status, with low levels of education, English-speaking proficiency, and employment.</a:t>
            </a:r>
          </a:p>
          <a:p>
            <a:r>
              <a:rPr lang="en-US" sz="2000" dirty="0">
                <a:latin typeface="Arial"/>
                <a:cs typeface="Arial"/>
              </a:rPr>
              <a:t>Participants reported high rates of exposure to trauma and violence before they arrived in the United States.</a:t>
            </a:r>
          </a:p>
          <a:p>
            <a:r>
              <a:rPr lang="en-US" sz="2000" dirty="0">
                <a:latin typeface="Arial"/>
                <a:cs typeface="Arial"/>
              </a:rPr>
              <a:t>Reported experiencing a mean of 15 of 35 premigration trauma types.</a:t>
            </a:r>
          </a:p>
        </p:txBody>
      </p:sp>
      <p:sp>
        <p:nvSpPr>
          <p:cNvPr id="5" name="Footer Placeholder 4">
            <a:extLst>
              <a:ext uri="{FF2B5EF4-FFF2-40B4-BE49-F238E27FC236}">
                <a16:creationId xmlns:a16="http://schemas.microsoft.com/office/drawing/2014/main" id="{4584B55D-6526-4588-1D6F-D3F20AC539A6}"/>
              </a:ext>
            </a:extLst>
          </p:cNvPr>
          <p:cNvSpPr>
            <a:spLocks noGrp="1"/>
          </p:cNvSpPr>
          <p:nvPr>
            <p:ph type="ftr" sz="quarter" idx="11"/>
          </p:nvPr>
        </p:nvSpPr>
        <p:spPr/>
        <p:txBody>
          <a:bodyPr/>
          <a:lstStyle/>
          <a:p>
            <a:r>
              <a:rPr lang="en-US" dirty="0"/>
              <a:t>Source: Marshall, G.N., Schell, T.L., Elliott, M.N. et al., 2005</a:t>
            </a:r>
          </a:p>
        </p:txBody>
      </p:sp>
    </p:spTree>
    <p:extLst>
      <p:ext uri="{BB962C8B-B14F-4D97-AF65-F5344CB8AC3E}">
        <p14:creationId xmlns:p14="http://schemas.microsoft.com/office/powerpoint/2010/main" val="336575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7F20-A8AD-134C-BE17-018BB9C1E052}"/>
              </a:ext>
            </a:extLst>
          </p:cNvPr>
          <p:cNvSpPr>
            <a:spLocks noGrp="1"/>
          </p:cNvSpPr>
          <p:nvPr>
            <p:ph type="title"/>
          </p:nvPr>
        </p:nvSpPr>
        <p:spPr>
          <a:xfrm>
            <a:off x="838199" y="365125"/>
            <a:ext cx="11244209" cy="1325563"/>
          </a:xfrm>
        </p:spPr>
        <p:txBody>
          <a:bodyPr>
            <a:normAutofit/>
          </a:bodyPr>
          <a:lstStyle/>
          <a:p>
            <a:r>
              <a:rPr lang="en-US" sz="2400" b="1" dirty="0">
                <a:latin typeface="Arial"/>
                <a:cs typeface="Arial"/>
              </a:rPr>
              <a:t>Cambodian Refugees Two Decades After The Resettlement (Cont'd)</a:t>
            </a:r>
            <a:endParaRPr lang="en-US" sz="2400" b="1" dirty="0"/>
          </a:p>
        </p:txBody>
      </p:sp>
      <p:sp>
        <p:nvSpPr>
          <p:cNvPr id="3" name="Content Placeholder 2">
            <a:extLst>
              <a:ext uri="{FF2B5EF4-FFF2-40B4-BE49-F238E27FC236}">
                <a16:creationId xmlns:a16="http://schemas.microsoft.com/office/drawing/2014/main" id="{DE5FA376-4FBD-6402-5E4D-491D19E2FDCE}"/>
              </a:ext>
            </a:extLst>
          </p:cNvPr>
          <p:cNvSpPr>
            <a:spLocks noGrp="1"/>
          </p:cNvSpPr>
          <p:nvPr>
            <p:ph idx="1"/>
          </p:nvPr>
        </p:nvSpPr>
        <p:spPr>
          <a:xfrm>
            <a:off x="838200" y="1545770"/>
            <a:ext cx="10515600" cy="5072743"/>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Examples: 99% of individuals reported near-death due to starvation, 96% reported forced labor (like animal or slave), 90% reported having a family member or friend murdered, and 54% reported having been tortured. </a:t>
            </a:r>
            <a:endParaRPr lang="en-US" sz="2000" dirty="0">
              <a:latin typeface="Arial"/>
              <a:cs typeface="Arial"/>
            </a:endParaRPr>
          </a:p>
          <a:p>
            <a:r>
              <a:rPr lang="en-US" sz="2000" dirty="0">
                <a:latin typeface="Arial"/>
                <a:cs typeface="Arial"/>
              </a:rPr>
              <a:t>62% of respondents met diagnostic criteria for PTSD and 51% met diagnostic criteria for major depression in the past year.</a:t>
            </a:r>
          </a:p>
          <a:p>
            <a:r>
              <a:rPr lang="en-US" sz="2000" dirty="0">
                <a:latin typeface="Arial"/>
                <a:cs typeface="Arial"/>
              </a:rPr>
              <a:t>In terms of comorbidity, 71% of them with PTSD also met the criteria for major depression and 86% of them with major depression met the criteria for PTSD.</a:t>
            </a:r>
          </a:p>
          <a:p>
            <a:r>
              <a:rPr lang="en-US" sz="2000" dirty="0">
                <a:latin typeface="Arial"/>
                <a:cs typeface="Arial"/>
              </a:rPr>
              <a:t>Low levels of probable alcohol use disorder (AUD) were found (among 4% of them).</a:t>
            </a:r>
          </a:p>
          <a:p>
            <a:r>
              <a:rPr lang="en-US" sz="2000" dirty="0">
                <a:latin typeface="Arial"/>
                <a:cs typeface="Arial"/>
              </a:rPr>
              <a:t>Respondents with poor English-speaking skills, unemployment, being in retirement or disabled, and living in poverty were associated with higher rates of PTSD and major depression.</a:t>
            </a:r>
          </a:p>
          <a:p>
            <a:r>
              <a:rPr lang="en-US" sz="2000" dirty="0">
                <a:latin typeface="Arial"/>
                <a:cs typeface="Arial"/>
              </a:rPr>
              <a:t>Older respondents showed higher rates of PTSD and depression than did younger participants.</a:t>
            </a:r>
          </a:p>
          <a:p>
            <a:r>
              <a:rPr lang="en-US" sz="2000" dirty="0">
                <a:latin typeface="Arial"/>
                <a:cs typeface="Arial"/>
              </a:rPr>
              <a:t>Older respondents had lower rates of probable AUD than did younger respondents.</a:t>
            </a:r>
          </a:p>
          <a:p>
            <a:endParaRPr lang="en-US" sz="1200" dirty="0">
              <a:latin typeface="Arial"/>
              <a:cs typeface="Arial"/>
            </a:endParaRPr>
          </a:p>
        </p:txBody>
      </p:sp>
      <p:sp>
        <p:nvSpPr>
          <p:cNvPr id="5" name="Footer Placeholder 4">
            <a:extLst>
              <a:ext uri="{FF2B5EF4-FFF2-40B4-BE49-F238E27FC236}">
                <a16:creationId xmlns:a16="http://schemas.microsoft.com/office/drawing/2014/main" id="{8A9FB907-B378-9174-61BE-B73CC5648BF0}"/>
              </a:ext>
            </a:extLst>
          </p:cNvPr>
          <p:cNvSpPr>
            <a:spLocks noGrp="1"/>
          </p:cNvSpPr>
          <p:nvPr>
            <p:ph type="ftr" sz="quarter" idx="11"/>
          </p:nvPr>
        </p:nvSpPr>
        <p:spPr/>
        <p:txBody>
          <a:bodyPr/>
          <a:lstStyle/>
          <a:p>
            <a:r>
              <a:rPr lang="en-US"/>
              <a:t>Source: Marshall, G.N., Schell, T.L., Elliott, M.N. et al., 2005</a:t>
            </a:r>
          </a:p>
        </p:txBody>
      </p:sp>
    </p:spTree>
    <p:extLst>
      <p:ext uri="{BB962C8B-B14F-4D97-AF65-F5344CB8AC3E}">
        <p14:creationId xmlns:p14="http://schemas.microsoft.com/office/powerpoint/2010/main" val="192304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E9B7-CAE6-1E05-7146-33A84D7155A8}"/>
              </a:ext>
            </a:extLst>
          </p:cNvPr>
          <p:cNvSpPr>
            <a:spLocks noGrp="1"/>
          </p:cNvSpPr>
          <p:nvPr>
            <p:ph type="title"/>
          </p:nvPr>
        </p:nvSpPr>
        <p:spPr>
          <a:xfrm>
            <a:off x="838200" y="181563"/>
            <a:ext cx="10515600" cy="1325563"/>
          </a:xfrm>
        </p:spPr>
        <p:txBody>
          <a:bodyPr>
            <a:normAutofit/>
          </a:bodyPr>
          <a:lstStyle/>
          <a:p>
            <a:r>
              <a:rPr lang="en-US" sz="3200" b="1" dirty="0">
                <a:latin typeface="Arial" panose="020B0604020202020204" pitchFamily="34" charset="0"/>
                <a:cs typeface="Arial" panose="020B0604020202020204" pitchFamily="34" charset="0"/>
              </a:rPr>
              <a:t>Cambodia: The Kingdom of Wonder</a:t>
            </a:r>
          </a:p>
        </p:txBody>
      </p:sp>
      <p:sp>
        <p:nvSpPr>
          <p:cNvPr id="3" name="Content Placeholder 2">
            <a:extLst>
              <a:ext uri="{FF2B5EF4-FFF2-40B4-BE49-F238E27FC236}">
                <a16:creationId xmlns:a16="http://schemas.microsoft.com/office/drawing/2014/main" id="{CDEBC694-4ECC-DAE5-D53E-1972BD3B6645}"/>
              </a:ext>
            </a:extLst>
          </p:cNvPr>
          <p:cNvSpPr>
            <a:spLocks noGrp="1"/>
          </p:cNvSpPr>
          <p:nvPr>
            <p:ph idx="1"/>
          </p:nvPr>
        </p:nvSpPr>
        <p:spPr>
          <a:xfrm>
            <a:off x="838200" y="1507126"/>
            <a:ext cx="5429036" cy="4351338"/>
          </a:xfrm>
        </p:spPr>
        <p:txBody>
          <a:bodyPr vert="horz" lIns="91440" tIns="45720" rIns="91440" bIns="45720" rtlCol="0" anchor="t">
            <a:normAutofit fontScale="92500" lnSpcReduction="10000"/>
          </a:bodyPr>
          <a:lstStyle/>
          <a:p>
            <a:r>
              <a:rPr lang="en-US" sz="2000" dirty="0">
                <a:latin typeface="Arial"/>
                <a:cs typeface="Arial"/>
              </a:rPr>
              <a:t>Located in Southeast Asia, with a current population of 16 million.</a:t>
            </a:r>
          </a:p>
          <a:p>
            <a:r>
              <a:rPr lang="en-US" sz="2000" dirty="0">
                <a:latin typeface="Arial"/>
                <a:cs typeface="Arial"/>
              </a:rPr>
              <a:t>Sandwiched between its two bigger and more powerful neighbors: Thailand to the Northwest and Vietnam to the East.</a:t>
            </a:r>
          </a:p>
          <a:p>
            <a:r>
              <a:rPr lang="en-US" sz="2000" dirty="0">
                <a:latin typeface="Arial"/>
                <a:cs typeface="Arial"/>
              </a:rPr>
              <a:t>Known for having a huge number of ancient temples and ruins (e.g., Angkor Wat, Bayon, Preah Vihear).</a:t>
            </a:r>
          </a:p>
          <a:p>
            <a:r>
              <a:rPr lang="en-US" sz="2000" dirty="0">
                <a:latin typeface="Arial"/>
                <a:cs typeface="Arial"/>
              </a:rPr>
              <a:t>Thousands of them, big and small, built between the 7th and 13th century.</a:t>
            </a:r>
          </a:p>
          <a:p>
            <a:r>
              <a:rPr lang="en-US" sz="2000" dirty="0">
                <a:latin typeface="Arial"/>
                <a:ea typeface="+mn-lt"/>
                <a:cs typeface="+mn-lt"/>
              </a:rPr>
              <a:t>Because of these breathtaking temples,</a:t>
            </a:r>
            <a:r>
              <a:rPr lang="en-US" sz="2000" dirty="0">
                <a:latin typeface="Arial"/>
                <a:cs typeface="Arial"/>
              </a:rPr>
              <a:t> Cambodia was (and still is) the "Kingdom of Wonder”. </a:t>
            </a:r>
          </a:p>
          <a:p>
            <a:r>
              <a:rPr lang="en-US" sz="2000" dirty="0">
                <a:latin typeface="Arial"/>
                <a:cs typeface="Arial"/>
              </a:rPr>
              <a:t>But this Kingdom of Cambodia has a dark history.</a:t>
            </a:r>
          </a:p>
        </p:txBody>
      </p:sp>
      <p:sp>
        <p:nvSpPr>
          <p:cNvPr id="4" name="Slide Number Placeholder 3">
            <a:extLst>
              <a:ext uri="{FF2B5EF4-FFF2-40B4-BE49-F238E27FC236}">
                <a16:creationId xmlns:a16="http://schemas.microsoft.com/office/drawing/2014/main" id="{B73890CE-ED24-2389-CD8D-D65348A5BD6F}"/>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5" name="Picture 4" descr="Cambodia Map">
            <a:extLst>
              <a:ext uri="{FF2B5EF4-FFF2-40B4-BE49-F238E27FC236}">
                <a16:creationId xmlns:a16="http://schemas.microsoft.com/office/drawing/2014/main" id="{376FCF87-C124-7234-0613-35AE490301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0943" y="1389851"/>
            <a:ext cx="4674741" cy="4381500"/>
          </a:xfrm>
          <a:prstGeom prst="rect">
            <a:avLst/>
          </a:prstGeom>
          <a:noFill/>
          <a:ln>
            <a:noFill/>
          </a:ln>
        </p:spPr>
      </p:pic>
    </p:spTree>
    <p:extLst>
      <p:ext uri="{BB962C8B-B14F-4D97-AF65-F5344CB8AC3E}">
        <p14:creationId xmlns:p14="http://schemas.microsoft.com/office/powerpoint/2010/main" val="298459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201C-7A35-3163-C07C-449B70DE471D}"/>
              </a:ext>
            </a:extLst>
          </p:cNvPr>
          <p:cNvSpPr>
            <a:spLocks noGrp="1"/>
          </p:cNvSpPr>
          <p:nvPr>
            <p:ph type="title"/>
          </p:nvPr>
        </p:nvSpPr>
        <p:spPr>
          <a:xfrm>
            <a:off x="326570" y="212725"/>
            <a:ext cx="11713028" cy="1325563"/>
          </a:xfrm>
        </p:spPr>
        <p:txBody>
          <a:bodyPr>
            <a:normAutofit/>
          </a:bodyPr>
          <a:lstStyle/>
          <a:p>
            <a:r>
              <a:rPr lang="en-US" sz="3200" b="1" dirty="0">
                <a:latin typeface="Arial"/>
                <a:cs typeface="Arial"/>
              </a:rPr>
              <a:t>Cambodian Refugees After Four Decades of Resettlement</a:t>
            </a:r>
          </a:p>
        </p:txBody>
      </p:sp>
      <p:sp>
        <p:nvSpPr>
          <p:cNvPr id="3" name="Content Placeholder 2">
            <a:extLst>
              <a:ext uri="{FF2B5EF4-FFF2-40B4-BE49-F238E27FC236}">
                <a16:creationId xmlns:a16="http://schemas.microsoft.com/office/drawing/2014/main" id="{72D25C58-13D2-B249-EB0D-21AC89033769}"/>
              </a:ext>
            </a:extLst>
          </p:cNvPr>
          <p:cNvSpPr>
            <a:spLocks noGrp="1"/>
          </p:cNvSpPr>
          <p:nvPr>
            <p:ph idx="1"/>
          </p:nvPr>
        </p:nvSpPr>
        <p:spPr>
          <a:xfrm>
            <a:off x="609598" y="1287916"/>
            <a:ext cx="11146971" cy="5885769"/>
          </a:xfrm>
        </p:spPr>
        <p:txBody>
          <a:bodyPr vert="horz" lIns="91440" tIns="45720" rIns="91440" bIns="45720" rtlCol="0" anchor="t">
            <a:normAutofit/>
          </a:bodyPr>
          <a:lstStyle/>
          <a:p>
            <a:r>
              <a:rPr lang="en-US" sz="2000" dirty="0">
                <a:latin typeface="Arial"/>
                <a:cs typeface="Arial"/>
              </a:rPr>
              <a:t>Refugees escaping organized violence are prone to mental health complications, such as PTSD, depression, adjustment disorders, and grief-related disorders.</a:t>
            </a:r>
          </a:p>
          <a:p>
            <a:r>
              <a:rPr lang="en-US" sz="2000" dirty="0">
                <a:latin typeface="Arial"/>
                <a:cs typeface="Arial"/>
              </a:rPr>
              <a:t>Cambodian refugees experienced life-threatening events daily during the genocide, in refugee camps, and post-resettlement.</a:t>
            </a:r>
          </a:p>
          <a:p>
            <a:r>
              <a:rPr lang="en-US" sz="2000" dirty="0">
                <a:latin typeface="Arial"/>
                <a:cs typeface="Arial"/>
              </a:rPr>
              <a:t>A host of psychological comorbidities, physical illnesses, substance abuse, poverty, low levels of education and social capital has been identified at the individual level.</a:t>
            </a:r>
          </a:p>
          <a:p>
            <a:r>
              <a:rPr lang="en-US" sz="2000" dirty="0">
                <a:latin typeface="Arial"/>
                <a:cs typeface="Arial"/>
              </a:rPr>
              <a:t>An ethnographic needs assessment was conducted from May to August 2022, utilizing the principles of Critical Ethnography.</a:t>
            </a:r>
          </a:p>
          <a:p>
            <a:r>
              <a:rPr lang="en-US" sz="2000" dirty="0">
                <a:latin typeface="Arial"/>
                <a:cs typeface="Arial"/>
              </a:rPr>
              <a:t>Eighteen professionals (psychologist, social worker, therapist, case manager, director, etc.) serving Cambodian families across the US (i.e., California, Massachusetts, Pennsylvania, Minnesota, Washington, and Connecticut) were interviewed virtually.</a:t>
            </a:r>
          </a:p>
          <a:p>
            <a:r>
              <a:rPr lang="en-US" sz="2000" dirty="0">
                <a:latin typeface="Arial"/>
                <a:cs typeface="Arial"/>
              </a:rPr>
              <a:t>The theme of psychological trauma was reported across generations at post-resettlement.</a:t>
            </a:r>
          </a:p>
          <a:p>
            <a:r>
              <a:rPr lang="en-US" sz="2000" dirty="0">
                <a:latin typeface="Arial"/>
                <a:cs typeface="Arial"/>
              </a:rPr>
              <a:t>The grandparent generation continues to suffer from mental disorders (i.e., PTSD, depression, anxiety attacks, hallucinations, suicide ideation/attempts, complicated grief, acculturation stress, etc.) due to their prolonged exposure to genocide trauma, refugee camps, and post-resettlement stress.</a:t>
            </a:r>
          </a:p>
          <a:p>
            <a:endParaRPr lang="en-US" sz="1200" dirty="0">
              <a:latin typeface="Arial"/>
              <a:cs typeface="Arial"/>
            </a:endParaRPr>
          </a:p>
        </p:txBody>
      </p:sp>
      <p:sp>
        <p:nvSpPr>
          <p:cNvPr id="5" name="Footer Placeholder 4">
            <a:extLst>
              <a:ext uri="{FF2B5EF4-FFF2-40B4-BE49-F238E27FC236}">
                <a16:creationId xmlns:a16="http://schemas.microsoft.com/office/drawing/2014/main" id="{40710693-6050-C31C-63D3-B0C94C12607E}"/>
              </a:ext>
            </a:extLst>
          </p:cNvPr>
          <p:cNvSpPr>
            <a:spLocks noGrp="1"/>
          </p:cNvSpPr>
          <p:nvPr>
            <p:ph type="ftr" sz="quarter" idx="11"/>
          </p:nvPr>
        </p:nvSpPr>
        <p:spPr/>
        <p:txBody>
          <a:bodyPr/>
          <a:lstStyle/>
          <a:p>
            <a:r>
              <a:rPr lang="en-US" dirty="0"/>
              <a:t>Source: Mak, C. &amp; </a:t>
            </a:r>
            <a:r>
              <a:rPr lang="en-US" dirty="0" err="1"/>
              <a:t>Wieling</a:t>
            </a:r>
            <a:r>
              <a:rPr lang="en-US" dirty="0"/>
              <a:t>, E., 2024</a:t>
            </a:r>
          </a:p>
        </p:txBody>
      </p:sp>
    </p:spTree>
    <p:extLst>
      <p:ext uri="{BB962C8B-B14F-4D97-AF65-F5344CB8AC3E}">
        <p14:creationId xmlns:p14="http://schemas.microsoft.com/office/powerpoint/2010/main" val="104645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1E8C-B909-4FEB-2574-E2656708F64D}"/>
              </a:ext>
            </a:extLst>
          </p:cNvPr>
          <p:cNvSpPr>
            <a:spLocks noGrp="1"/>
          </p:cNvSpPr>
          <p:nvPr>
            <p:ph type="title"/>
          </p:nvPr>
        </p:nvSpPr>
        <p:spPr>
          <a:xfrm>
            <a:off x="838199" y="365125"/>
            <a:ext cx="10864065" cy="1325563"/>
          </a:xfrm>
        </p:spPr>
        <p:txBody>
          <a:bodyPr>
            <a:normAutofit/>
          </a:bodyPr>
          <a:lstStyle/>
          <a:p>
            <a:r>
              <a:rPr lang="en-US" sz="2400" b="1" dirty="0">
                <a:latin typeface="Arial"/>
                <a:cs typeface="Arial"/>
              </a:rPr>
              <a:t>Cambodian Refugees After Four Decades of Resettlement (Cont'd)</a:t>
            </a:r>
            <a:endParaRPr lang="en-US" sz="2400" b="1" dirty="0"/>
          </a:p>
        </p:txBody>
      </p:sp>
      <p:sp>
        <p:nvSpPr>
          <p:cNvPr id="3" name="Content Placeholder 2">
            <a:extLst>
              <a:ext uri="{FF2B5EF4-FFF2-40B4-BE49-F238E27FC236}">
                <a16:creationId xmlns:a16="http://schemas.microsoft.com/office/drawing/2014/main" id="{1FD1BC5C-12E8-C243-24E0-546D9FB5166F}"/>
              </a:ext>
            </a:extLst>
          </p:cNvPr>
          <p:cNvSpPr>
            <a:spLocks noGrp="1"/>
          </p:cNvSpPr>
          <p:nvPr>
            <p:ph idx="1"/>
          </p:nvPr>
        </p:nvSpPr>
        <p:spPr>
          <a:xfrm>
            <a:off x="838200" y="1690688"/>
            <a:ext cx="10515600" cy="4486275"/>
          </a:xfrm>
        </p:spPr>
        <p:txBody>
          <a:bodyPr vert="horz" lIns="91440" tIns="45720" rIns="91440" bIns="45720" rtlCol="0" anchor="t">
            <a:normAutofit/>
          </a:bodyPr>
          <a:lstStyle/>
          <a:p>
            <a:r>
              <a:rPr lang="en-US" sz="2000" dirty="0">
                <a:latin typeface="Arial"/>
                <a:cs typeface="Arial"/>
              </a:rPr>
              <a:t>The parent generation whose childhoods were severely disrupted during the genocide and life in refugee camps presented behavioral issues (i.e., Oppositional and Defiant Disorder and Attention Deficit Hyperactive Disorder) along with mood disorders (i.e., anxiety disorders, anger outbursts, depression).</a:t>
            </a:r>
          </a:p>
          <a:p>
            <a:r>
              <a:rPr lang="en-US" sz="2000" dirty="0">
                <a:latin typeface="Arial"/>
                <a:cs typeface="Arial"/>
              </a:rPr>
              <a:t>The theme combined maladaptive and adaptive coping strategies were reported by all informants.</a:t>
            </a:r>
          </a:p>
          <a:p>
            <a:r>
              <a:rPr lang="en-US" sz="2000" dirty="0">
                <a:latin typeface="Arial"/>
                <a:cs typeface="Arial"/>
              </a:rPr>
              <a:t>Maladaptive coping includes gambling, excessive drinking, and abusing substances in the grandparent and parent generations. </a:t>
            </a:r>
          </a:p>
          <a:p>
            <a:r>
              <a:rPr lang="en-US" sz="2000" dirty="0">
                <a:latin typeface="Arial"/>
                <a:cs typeface="Arial"/>
              </a:rPr>
              <a:t>Adaptive coping strategies, such as participating in community gardening and cooking, volunteering at Buddhist temples, joining meditation groups, and exercising were reported.</a:t>
            </a:r>
          </a:p>
          <a:p>
            <a:r>
              <a:rPr lang="en-US" sz="2000" dirty="0">
                <a:latin typeface="Arial"/>
                <a:cs typeface="Arial"/>
              </a:rPr>
              <a:t>The theme of lack of culturally tailored services emerged in the responses of all the participants when asked about the offered services specifically structured to meet the needs of Cambodian refugee families.</a:t>
            </a:r>
          </a:p>
          <a:p>
            <a:endParaRPr lang="en-US" sz="1200" dirty="0">
              <a:latin typeface="Arial"/>
              <a:cs typeface="Arial"/>
            </a:endParaRPr>
          </a:p>
        </p:txBody>
      </p:sp>
      <p:sp>
        <p:nvSpPr>
          <p:cNvPr id="5" name="Footer Placeholder 4">
            <a:extLst>
              <a:ext uri="{FF2B5EF4-FFF2-40B4-BE49-F238E27FC236}">
                <a16:creationId xmlns:a16="http://schemas.microsoft.com/office/drawing/2014/main" id="{A00D1EA8-76AC-C5AD-868A-FB5E995D00BE}"/>
              </a:ext>
            </a:extLst>
          </p:cNvPr>
          <p:cNvSpPr>
            <a:spLocks noGrp="1"/>
          </p:cNvSpPr>
          <p:nvPr>
            <p:ph type="ftr" sz="quarter" idx="11"/>
          </p:nvPr>
        </p:nvSpPr>
        <p:spPr/>
        <p:txBody>
          <a:bodyPr/>
          <a:lstStyle/>
          <a:p>
            <a:r>
              <a:rPr lang="en-US"/>
              <a:t>Source: Mak, C. &amp; Wieling, E., 2024</a:t>
            </a:r>
          </a:p>
        </p:txBody>
      </p:sp>
    </p:spTree>
    <p:extLst>
      <p:ext uri="{BB962C8B-B14F-4D97-AF65-F5344CB8AC3E}">
        <p14:creationId xmlns:p14="http://schemas.microsoft.com/office/powerpoint/2010/main" val="261041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9C25-F432-CBD3-21D9-212F5EE0CBAE}"/>
              </a:ext>
            </a:extLst>
          </p:cNvPr>
          <p:cNvSpPr>
            <a:spLocks noGrp="1"/>
          </p:cNvSpPr>
          <p:nvPr>
            <p:ph type="title"/>
          </p:nvPr>
        </p:nvSpPr>
        <p:spPr>
          <a:xfrm>
            <a:off x="838200" y="365125"/>
            <a:ext cx="11038726" cy="1325563"/>
          </a:xfrm>
        </p:spPr>
        <p:txBody>
          <a:bodyPr>
            <a:normAutofit/>
          </a:bodyPr>
          <a:lstStyle/>
          <a:p>
            <a:r>
              <a:rPr lang="en-US" sz="2400" b="1" dirty="0">
                <a:latin typeface="Arial"/>
                <a:cs typeface="Arial"/>
              </a:rPr>
              <a:t>Cambodian Refugees After Four Decades of Resettlement (Cont'd)</a:t>
            </a:r>
            <a:endParaRPr lang="en-US" sz="2400" b="1" dirty="0"/>
          </a:p>
        </p:txBody>
      </p:sp>
      <p:sp>
        <p:nvSpPr>
          <p:cNvPr id="3" name="Content Placeholder 2">
            <a:extLst>
              <a:ext uri="{FF2B5EF4-FFF2-40B4-BE49-F238E27FC236}">
                <a16:creationId xmlns:a16="http://schemas.microsoft.com/office/drawing/2014/main" id="{C564EF05-645E-0A87-652E-B88F2DCBFD9A}"/>
              </a:ext>
            </a:extLst>
          </p:cNvPr>
          <p:cNvSpPr>
            <a:spLocks noGrp="1"/>
          </p:cNvSpPr>
          <p:nvPr>
            <p:ph idx="1"/>
          </p:nvPr>
        </p:nvSpPr>
        <p:spPr>
          <a:xfrm>
            <a:off x="838200" y="1447800"/>
            <a:ext cx="10515600" cy="5045075"/>
          </a:xfrm>
        </p:spPr>
        <p:txBody>
          <a:bodyPr>
            <a:normAutofit/>
          </a:bodyPr>
          <a:lstStyle/>
          <a:p>
            <a:r>
              <a:rPr lang="en-US" sz="2000" dirty="0">
                <a:latin typeface="Arial"/>
                <a:cs typeface="Arial"/>
              </a:rPr>
              <a:t>The informants stated that many services remain inaccessible to the Cambodian refugee population, due to a lack of understanding and cultural knowledge of service providers.</a:t>
            </a:r>
          </a:p>
          <a:p>
            <a:r>
              <a:rPr lang="en-US" sz="2000" dirty="0">
                <a:latin typeface="Arial"/>
                <a:cs typeface="Arial"/>
              </a:rPr>
              <a:t>Trauma exposures during the genocide, refugee camps, and post-resettlement continue to impact Cambodian refugee communities four decades after resettlement.</a:t>
            </a:r>
          </a:p>
          <a:p>
            <a:r>
              <a:rPr lang="en-US" sz="2000" dirty="0">
                <a:latin typeface="Arial"/>
                <a:cs typeface="Arial"/>
              </a:rPr>
              <a:t>Key informants reported that PTSD, depression, anxiety disorders, and a host of mental health complications continue to plague Cambodian refugees.</a:t>
            </a:r>
          </a:p>
          <a:p>
            <a:r>
              <a:rPr lang="en-US" sz="2000" dirty="0">
                <a:latin typeface="Arial"/>
                <a:cs typeface="Arial"/>
              </a:rPr>
              <a:t>Mental illnesses were reported across generations, but most severely among the grandparent and parent generations.</a:t>
            </a:r>
          </a:p>
          <a:p>
            <a:r>
              <a:rPr lang="en-US" sz="2000" dirty="0">
                <a:latin typeface="Arial"/>
                <a:cs typeface="Arial"/>
              </a:rPr>
              <a:t>The grandchildren generation born post-resettlement commonly battle depression, anxiety disorders, and behavioral problems.</a:t>
            </a:r>
          </a:p>
          <a:p>
            <a:endParaRPr lang="en-US" sz="2400" dirty="0">
              <a:latin typeface="Arial"/>
              <a:cs typeface="Arial"/>
            </a:endParaRPr>
          </a:p>
          <a:p>
            <a:endParaRPr lang="en-US" dirty="0"/>
          </a:p>
        </p:txBody>
      </p:sp>
      <p:sp>
        <p:nvSpPr>
          <p:cNvPr id="5" name="Footer Placeholder 4">
            <a:extLst>
              <a:ext uri="{FF2B5EF4-FFF2-40B4-BE49-F238E27FC236}">
                <a16:creationId xmlns:a16="http://schemas.microsoft.com/office/drawing/2014/main" id="{6478C127-B3C1-8B50-AC85-FD9603D49DA3}"/>
              </a:ext>
            </a:extLst>
          </p:cNvPr>
          <p:cNvSpPr>
            <a:spLocks noGrp="1"/>
          </p:cNvSpPr>
          <p:nvPr>
            <p:ph type="ftr" sz="quarter" idx="11"/>
          </p:nvPr>
        </p:nvSpPr>
        <p:spPr/>
        <p:txBody>
          <a:bodyPr/>
          <a:lstStyle/>
          <a:p>
            <a:r>
              <a:rPr lang="en-US"/>
              <a:t>Source: Mak, C. &amp; Wieling, E., 2024</a:t>
            </a:r>
          </a:p>
        </p:txBody>
      </p:sp>
    </p:spTree>
    <p:extLst>
      <p:ext uri="{BB962C8B-B14F-4D97-AF65-F5344CB8AC3E}">
        <p14:creationId xmlns:p14="http://schemas.microsoft.com/office/powerpoint/2010/main" val="7964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C6B8-8836-1B59-90F7-81EF03CC9212}"/>
              </a:ext>
            </a:extLst>
          </p:cNvPr>
          <p:cNvSpPr>
            <a:spLocks noGrp="1"/>
          </p:cNvSpPr>
          <p:nvPr>
            <p:ph type="title"/>
          </p:nvPr>
        </p:nvSpPr>
        <p:spPr/>
        <p:txBody>
          <a:bodyPr>
            <a:normAutofit fontScale="90000"/>
          </a:bodyPr>
          <a:lstStyle/>
          <a:p>
            <a:pPr algn="ctr"/>
            <a:r>
              <a:rPr lang="en-US" sz="3600" b="1" dirty="0">
                <a:latin typeface="Arial" panose="020B0604020202020204" pitchFamily="34" charset="0"/>
                <a:cs typeface="Arial" panose="020B0604020202020204" pitchFamily="34" charset="0"/>
              </a:rPr>
              <a:t>Working with Cambodian Refugees, Immigrants, and their Families: Utilizing a Culturally Informed Approach to Mental Health</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F6D24A-B4A6-6661-510D-95EA0C1142D1}"/>
              </a:ext>
            </a:extLst>
          </p:cNvPr>
          <p:cNvSpPr>
            <a:spLocks noGrp="1"/>
          </p:cNvSpPr>
          <p:nvPr>
            <p:ph idx="1"/>
          </p:nvPr>
        </p:nvSpPr>
        <p:spPr>
          <a:xfrm>
            <a:off x="838200" y="1825625"/>
            <a:ext cx="10515600" cy="4667250"/>
          </a:xfrm>
        </p:spPr>
        <p:txBody>
          <a:bodyPr>
            <a:normAutofit/>
          </a:bodyPr>
          <a:lstStyle/>
          <a:p>
            <a:r>
              <a:rPr lang="en-US" sz="2000" dirty="0">
                <a:latin typeface="Arial" panose="020B0604020202020204" pitchFamily="34" charset="0"/>
                <a:cs typeface="Arial" panose="020B0604020202020204" pitchFamily="34" charset="0"/>
              </a:rPr>
              <a:t>In 1999, I was hired to work at Gardner Health Services (Gardner), starting as a Mental Health Specialist, Mental Health Rehabilitation Specialist, and then Mental Health Therapist.</a:t>
            </a:r>
          </a:p>
          <a:p>
            <a:r>
              <a:rPr lang="en-US" sz="2000" dirty="0">
                <a:latin typeface="Arial" panose="020B0604020202020204" pitchFamily="34" charset="0"/>
                <a:cs typeface="Arial" panose="020B0604020202020204" pitchFamily="34" charset="0"/>
              </a:rPr>
              <a:t>I got hired not just because I have a psychology degree. I got hired because I know Cambodian culture. I can also speak Cambodian or Khmer.</a:t>
            </a:r>
          </a:p>
          <a:p>
            <a:r>
              <a:rPr lang="en-US" sz="2000" dirty="0">
                <a:latin typeface="Arial" panose="020B0604020202020204" pitchFamily="34" charset="0"/>
                <a:cs typeface="Arial" panose="020B0604020202020204" pitchFamily="34" charset="0"/>
              </a:rPr>
              <a:t> I was tasked to develop a program that serves traumatized Cambodian adults and older adults and their families. </a:t>
            </a:r>
          </a:p>
          <a:p>
            <a:r>
              <a:rPr lang="en-US" sz="2000" dirty="0">
                <a:latin typeface="Arial" panose="020B0604020202020204" pitchFamily="34" charset="0"/>
                <a:cs typeface="Arial" panose="020B0604020202020204" pitchFamily="34" charset="0"/>
              </a:rPr>
              <a:t>Gardner’s mission: To provide high-quality, comprehensive medical and mental healthcare, including prevention and education, early intervention, treatment and advocacy services that are affordable, respectful, culturally, linguistically and age-appropriate. </a:t>
            </a:r>
          </a:p>
          <a:p>
            <a:r>
              <a:rPr lang="en-US" sz="2000" dirty="0">
                <a:latin typeface="Arial" panose="020B0604020202020204" pitchFamily="34" charset="0"/>
                <a:cs typeface="Arial" panose="020B0604020202020204" pitchFamily="34" charset="0"/>
              </a:rPr>
              <a:t>After consulting with my program supervisor, we agreed that our program should be culturally, linguistically, and age-appropriate, and provide mental healthcare services that are family-focused and wellness-focused.    </a:t>
            </a:r>
          </a:p>
        </p:txBody>
      </p:sp>
      <p:sp>
        <p:nvSpPr>
          <p:cNvPr id="4" name="Slide Number Placeholder 3">
            <a:extLst>
              <a:ext uri="{FF2B5EF4-FFF2-40B4-BE49-F238E27FC236}">
                <a16:creationId xmlns:a16="http://schemas.microsoft.com/office/drawing/2014/main" id="{BB14C0E6-14F6-37FB-0F36-E3AA481EC3C0}"/>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263640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9AF9-C522-0DB2-F265-EBAF7CE10948}"/>
              </a:ext>
            </a:extLst>
          </p:cNvPr>
          <p:cNvSpPr>
            <a:spLocks noGrp="1"/>
          </p:cNvSpPr>
          <p:nvPr>
            <p:ph type="title"/>
          </p:nvPr>
        </p:nvSpPr>
        <p:spPr/>
        <p:txBody>
          <a:bodyPr>
            <a:noAutofit/>
          </a:bodyPr>
          <a:lstStyle/>
          <a:p>
            <a:pPr algn="ctr"/>
            <a:r>
              <a:rPr lang="en-US" sz="2400" b="1" dirty="0">
                <a:latin typeface="Arial" panose="020B0604020202020204" pitchFamily="34" charset="0"/>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29AEE361-0011-7CCA-05C0-BCA691F65399}"/>
              </a:ext>
            </a:extLst>
          </p:cNvPr>
          <p:cNvSpPr>
            <a:spLocks noGrp="1"/>
          </p:cNvSpPr>
          <p:nvPr>
            <p:ph idx="1"/>
          </p:nvPr>
        </p:nvSpPr>
        <p:spPr>
          <a:xfrm>
            <a:off x="838200" y="1825625"/>
            <a:ext cx="10515600" cy="4760110"/>
          </a:xfrm>
        </p:spPr>
        <p:txBody>
          <a:bodyPr>
            <a:normAutofit lnSpcReduction="10000"/>
          </a:bodyPr>
          <a:lstStyle/>
          <a:p>
            <a:r>
              <a:rPr lang="en-US" sz="2000" dirty="0">
                <a:solidFill>
                  <a:srgbClr val="1B1B1B"/>
                </a:solidFill>
                <a:effectLst/>
                <a:latin typeface="Arial" panose="020B0604020202020204" pitchFamily="34" charset="0"/>
                <a:ea typeface="Aptos" panose="020B0004020202020204" pitchFamily="34" charset="0"/>
              </a:rPr>
              <a:t>Wellness is a holistic integration of physical, mental, and spiritual well-being, fueling the body, engaging the mind, and nurturing the spirit. Although it always includes striving for health, it’s more about living life fully, and is “a lifestyle and a personalized approach to living life in a way that…allows you to become the best kind of person that your potentials, circumstances, and fate will allow” (</a:t>
            </a:r>
            <a:r>
              <a:rPr lang="en-US" sz="2000" dirty="0" err="1">
                <a:solidFill>
                  <a:srgbClr val="1B1B1B"/>
                </a:solidFill>
                <a:effectLst/>
                <a:latin typeface="Arial" panose="020B0604020202020204" pitchFamily="34" charset="0"/>
                <a:ea typeface="Aptos" panose="020B0004020202020204" pitchFamily="34" charset="0"/>
              </a:rPr>
              <a:t>Stoewen</a:t>
            </a:r>
            <a:r>
              <a:rPr lang="en-US" sz="2000" dirty="0">
                <a:solidFill>
                  <a:srgbClr val="1B1B1B"/>
                </a:solidFill>
                <a:effectLst/>
                <a:latin typeface="Arial" panose="020B0604020202020204" pitchFamily="34" charset="0"/>
                <a:ea typeface="Aptos" panose="020B0004020202020204" pitchFamily="34" charset="0"/>
              </a:rPr>
              <a:t>, D.L., 2017, p.861). </a:t>
            </a:r>
          </a:p>
          <a:p>
            <a:r>
              <a:rPr lang="en-US" sz="2000" dirty="0">
                <a:solidFill>
                  <a:srgbClr val="1B1B1B"/>
                </a:solidFill>
                <a:latin typeface="Arial" panose="020B0604020202020204" pitchFamily="34" charset="0"/>
                <a:ea typeface="Aptos" panose="020B0004020202020204" pitchFamily="34" charset="0"/>
              </a:rPr>
              <a:t>The Cambodian Family Wellness Project was developed, offering family-focused mental health services to low-income Cambodians in Santa Clara County and providing linguistically and culturally sensitive counseling (including rehabilitation, crisis intervention, and therapy), case management, and medication support services. </a:t>
            </a:r>
          </a:p>
          <a:p>
            <a:r>
              <a:rPr lang="en-US" sz="2000" dirty="0">
                <a:solidFill>
                  <a:srgbClr val="1B1B1B"/>
                </a:solidFill>
                <a:effectLst/>
                <a:latin typeface="Arial" panose="020B0604020202020204" pitchFamily="34" charset="0"/>
                <a:ea typeface="Aptos" panose="020B0004020202020204" pitchFamily="34" charset="0"/>
              </a:rPr>
              <a:t>Santa Clara County in California described rehabilitation as “a service activity which includes, but is not limited to, improving, maintaining, or restoring a beneficiary’s or group of beneficiaries’ functional skills, daily living skills, social and leisure skills, grooming and personal hygiene skills, meal preparation skills, and support resources; and/or medication education.”</a:t>
            </a:r>
          </a:p>
          <a:p>
            <a:r>
              <a:rPr lang="en-US" sz="2000" dirty="0">
                <a:solidFill>
                  <a:srgbClr val="1B1B1B"/>
                </a:solidFill>
                <a:latin typeface="Arial" panose="020B0604020202020204" pitchFamily="34" charset="0"/>
              </a:rPr>
              <a:t>Therapy means “a service activity, which is a therapeutic intervention that focuses primarily on symptom reduction as a means to improve functional impairments.”</a:t>
            </a:r>
            <a:endParaRPr lang="en-US" sz="2000" dirty="0"/>
          </a:p>
        </p:txBody>
      </p:sp>
      <p:sp>
        <p:nvSpPr>
          <p:cNvPr id="5" name="Footer Placeholder 4">
            <a:extLst>
              <a:ext uri="{FF2B5EF4-FFF2-40B4-BE49-F238E27FC236}">
                <a16:creationId xmlns:a16="http://schemas.microsoft.com/office/drawing/2014/main" id="{05B4C6DD-F063-E05C-1AEE-4F91AF6C1E6C}"/>
              </a:ext>
            </a:extLst>
          </p:cNvPr>
          <p:cNvSpPr>
            <a:spLocks noGrp="1"/>
          </p:cNvSpPr>
          <p:nvPr>
            <p:ph type="ftr" sz="quarter" idx="11"/>
          </p:nvPr>
        </p:nvSpPr>
        <p:spPr/>
        <p:txBody>
          <a:bodyPr/>
          <a:lstStyle/>
          <a:p>
            <a:r>
              <a:rPr lang="en-US" dirty="0"/>
              <a:t>Source: County of Santa Clara Behavioral Health Services: Clinical Practice Guidelines Manual, 2020</a:t>
            </a:r>
          </a:p>
        </p:txBody>
      </p:sp>
    </p:spTree>
    <p:extLst>
      <p:ext uri="{BB962C8B-B14F-4D97-AF65-F5344CB8AC3E}">
        <p14:creationId xmlns:p14="http://schemas.microsoft.com/office/powerpoint/2010/main" val="3328082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9CA3-D640-97F0-2D09-27A287DACAEA}"/>
              </a:ext>
            </a:extLst>
          </p:cNvPr>
          <p:cNvSpPr>
            <a:spLocks noGrp="1"/>
          </p:cNvSpPr>
          <p:nvPr>
            <p:ph type="title"/>
          </p:nvPr>
        </p:nvSpPr>
        <p:spPr/>
        <p:txBody>
          <a:bodyPr>
            <a:noAutofit/>
          </a:bodyPr>
          <a:lstStyle/>
          <a:p>
            <a:pPr algn="ctr"/>
            <a:r>
              <a:rPr lang="en-US" sz="2400" b="1" dirty="0">
                <a:latin typeface="Arial" panose="020B0604020202020204" pitchFamily="34" charset="0"/>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6A5B0ACD-F62F-736F-7B0E-FFE06F0163D7}"/>
              </a:ext>
            </a:extLst>
          </p:cNvPr>
          <p:cNvSpPr>
            <a:spLocks noGrp="1"/>
          </p:cNvSpPr>
          <p:nvPr>
            <p:ph idx="1"/>
          </p:nvPr>
        </p:nvSpPr>
        <p:spPr>
          <a:xfrm>
            <a:off x="838200" y="1825624"/>
            <a:ext cx="10515600" cy="4792889"/>
          </a:xfrm>
        </p:spPr>
        <p:txBody>
          <a:bodyPr>
            <a:noAutofit/>
          </a:bodyPr>
          <a:lstStyle/>
          <a:p>
            <a:r>
              <a:rPr lang="en-US" sz="2000" dirty="0">
                <a:latin typeface="Arial" panose="020B0604020202020204" pitchFamily="34" charset="0"/>
                <a:cs typeface="Arial" panose="020B0604020202020204" pitchFamily="34" charset="0"/>
              </a:rPr>
              <a:t>Crisis intervention means “a service, lasting less than 24 hours, to or on behalf of a beneficiary for a condition that requires more timely response than a regularly scheduled visit.” CI is an immediate emergency response that is intended to help the individual cope with a mental health crisis (e.g., potential danger to self or others, potential life-altering event, severe reaction that is above the client’s normal baseline, etc.</a:t>
            </a:r>
          </a:p>
          <a:p>
            <a:r>
              <a:rPr lang="en-US" sz="2000" dirty="0">
                <a:latin typeface="Arial" panose="020B0604020202020204" pitchFamily="34" charset="0"/>
                <a:cs typeface="Arial" panose="020B0604020202020204" pitchFamily="34" charset="0"/>
              </a:rPr>
              <a:t>Targeted case management means “services that assist a beneficiary to access needed medical, educational, social, prevocational, vocational, rehabilitative, or other community services.”</a:t>
            </a:r>
          </a:p>
          <a:p>
            <a:r>
              <a:rPr lang="en-US" sz="2000" dirty="0">
                <a:latin typeface="Arial" panose="020B0604020202020204" pitchFamily="34" charset="0"/>
                <a:cs typeface="Arial" panose="020B0604020202020204" pitchFamily="34" charset="0"/>
              </a:rPr>
              <a:t>Medication support services are those services that include prescribing, administering, and dispensing. Medication support services are services that include prescribing, administering, dispensing, and monitoring psychiatric medications or biologicals necessary to alleviate the symptoms of mental health conditions and illness.</a:t>
            </a:r>
          </a:p>
          <a:p>
            <a:r>
              <a:rPr lang="en-US" sz="2000" dirty="0">
                <a:latin typeface="Arial" panose="020B0604020202020204" pitchFamily="34" charset="0"/>
                <a:cs typeface="Arial" panose="020B0604020202020204" pitchFamily="34" charset="0"/>
              </a:rPr>
              <a:t>Dr. Daryn </a:t>
            </a:r>
            <a:r>
              <a:rPr lang="en-US" sz="2000" dirty="0" err="1">
                <a:latin typeface="Arial" panose="020B0604020202020204" pitchFamily="34" charset="0"/>
                <a:cs typeface="Arial" panose="020B0604020202020204" pitchFamily="34" charset="0"/>
              </a:rPr>
              <a:t>Reicherter</a:t>
            </a:r>
            <a:r>
              <a:rPr lang="en-US" sz="2000" dirty="0">
                <a:latin typeface="Arial" panose="020B0604020202020204" pitchFamily="34" charset="0"/>
                <a:cs typeface="Arial" panose="020B0604020202020204" pitchFamily="34" charset="0"/>
              </a:rPr>
              <a:t>, a psychiatrist, has worked with Cambodian refugees at Gardner Health Services for over 19 years. He provides a combination of administrative and clinical services in the area of “cross-cultural” trauma and mental health. </a:t>
            </a:r>
            <a:endParaRPr lang="en-US" sz="2000" strike="sngStrike"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272A385-8050-2FD2-A8B0-897EB1A8AF18}"/>
              </a:ext>
            </a:extLst>
          </p:cNvPr>
          <p:cNvSpPr>
            <a:spLocks noGrp="1"/>
          </p:cNvSpPr>
          <p:nvPr>
            <p:ph type="ftr" sz="quarter" idx="11"/>
          </p:nvPr>
        </p:nvSpPr>
        <p:spPr/>
        <p:txBody>
          <a:bodyPr/>
          <a:lstStyle/>
          <a:p>
            <a:r>
              <a:rPr lang="en-US"/>
              <a:t>Source: County of Santa Clara Behavioral Health Services: Clinical Practice Guidelines Manual, 2020</a:t>
            </a:r>
          </a:p>
        </p:txBody>
      </p:sp>
    </p:spTree>
    <p:extLst>
      <p:ext uri="{BB962C8B-B14F-4D97-AF65-F5344CB8AC3E}">
        <p14:creationId xmlns:p14="http://schemas.microsoft.com/office/powerpoint/2010/main" val="211426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74AE-0E6E-AA72-DEA4-7A1B3695BED9}"/>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Working with Cambodian Refugees, Immigrants, and their Families: Utilizing a Culturally Informed Approach to Mental Health (Cont’d)</a:t>
            </a:r>
          </a:p>
        </p:txBody>
      </p:sp>
      <p:sp>
        <p:nvSpPr>
          <p:cNvPr id="3" name="Content Placeholder 2">
            <a:extLst>
              <a:ext uri="{FF2B5EF4-FFF2-40B4-BE49-F238E27FC236}">
                <a16:creationId xmlns:a16="http://schemas.microsoft.com/office/drawing/2014/main" id="{1AC18B1D-6D5E-A6E8-7E6D-59D0A8BFD5F3}"/>
              </a:ext>
            </a:extLst>
          </p:cNvPr>
          <p:cNvSpPr>
            <a:spLocks noGrp="1"/>
          </p:cNvSpPr>
          <p:nvPr>
            <p:ph idx="1"/>
          </p:nvPr>
        </p:nvSpPr>
        <p:spPr>
          <a:xfrm>
            <a:off x="838200" y="1825625"/>
            <a:ext cx="10515600" cy="4667250"/>
          </a:xfrm>
        </p:spPr>
        <p:txBody>
          <a:bodyPr>
            <a:normAutofit fontScale="92500" lnSpcReduction="10000"/>
          </a:bodyPr>
          <a:lstStyle/>
          <a:p>
            <a:r>
              <a:rPr lang="en-US" sz="2000" dirty="0">
                <a:latin typeface="Arial" panose="020B0604020202020204" pitchFamily="34" charset="0"/>
                <a:cs typeface="Arial" panose="020B0604020202020204" pitchFamily="34" charset="0"/>
              </a:rPr>
              <a:t>Traumatized Cambodians had scars on their bodies, minds, and souls. Yet they were reluctant to seek help and were known to underutilize mental health services. </a:t>
            </a:r>
            <a:r>
              <a:rPr lang="en-US" sz="2000" b="1" i="1" dirty="0">
                <a:latin typeface="Arial" panose="020B0604020202020204" pitchFamily="34" charset="0"/>
                <a:cs typeface="Arial" panose="020B0604020202020204" pitchFamily="34" charset="0"/>
              </a:rPr>
              <a:t>Why? </a:t>
            </a:r>
          </a:p>
          <a:p>
            <a:r>
              <a:rPr lang="en-US" sz="2000" dirty="0">
                <a:latin typeface="Arial" panose="020B0604020202020204" pitchFamily="34" charset="0"/>
                <a:cs typeface="Arial" panose="020B0604020202020204" pitchFamily="34" charset="0"/>
              </a:rPr>
              <a:t>The answers were found in the following qualitative study conducted in Australia: What are the factors that influence Asian communities’ access to mental healthcare?</a:t>
            </a:r>
          </a:p>
          <a:p>
            <a:r>
              <a:rPr lang="en-US" sz="2000" dirty="0">
                <a:latin typeface="Arial" panose="020B0604020202020204" pitchFamily="34" charset="0"/>
                <a:cs typeface="Arial" panose="020B0604020202020204" pitchFamily="34" charset="0"/>
              </a:rPr>
              <a:t>This qualitative study recruited 10 participants (three women and seven men) whose ages ranged from 30 to 75. The majority of them were health professionals. Participants were interviewed between October and November 2003.</a:t>
            </a:r>
          </a:p>
          <a:p>
            <a:r>
              <a:rPr lang="en-US" sz="2000" dirty="0">
                <a:latin typeface="Arial" panose="020B0604020202020204" pitchFamily="34" charset="0"/>
                <a:cs typeface="Arial" panose="020B0604020202020204" pitchFamily="34" charset="0"/>
              </a:rPr>
              <a:t>Six main themes were identified: (1) Shame and stigma, (2) causes of mental illness, (3) family reputation, (4) hiding up, (5) seeking help, and (6) lack of collaboration.</a:t>
            </a:r>
          </a:p>
          <a:p>
            <a:r>
              <a:rPr lang="en-US" sz="2000" dirty="0">
                <a:latin typeface="Arial" panose="020B0604020202020204" pitchFamily="34" charset="0"/>
                <a:cs typeface="Arial" panose="020B0604020202020204" pitchFamily="34" charset="0"/>
              </a:rPr>
              <a:t>Shame and stigma prevented migrants (sojourners, immigrants, and refugees) from seeking help from mainstream mental health services.</a:t>
            </a:r>
          </a:p>
          <a:p>
            <a:r>
              <a:rPr lang="en-US" sz="2000" dirty="0">
                <a:latin typeface="Arial" panose="020B0604020202020204" pitchFamily="34" charset="0"/>
                <a:cs typeface="Arial" panose="020B0604020202020204" pitchFamily="34" charset="0"/>
              </a:rPr>
              <a:t>Knowledge about the cause of mental illness depends on the person’s beliefs, such as karma, evil spirits, and bad blood. </a:t>
            </a:r>
          </a:p>
          <a:p>
            <a:r>
              <a:rPr lang="en-US" sz="2000" dirty="0">
                <a:latin typeface="Arial" panose="020B0604020202020204" pitchFamily="34" charset="0"/>
                <a:cs typeface="Arial" panose="020B0604020202020204" pitchFamily="34" charset="0"/>
              </a:rPr>
              <a:t>Cambodians believed in all these and more as the causes of mental illness (such as black magic, being cursed, and being crazy).     </a:t>
            </a:r>
          </a:p>
          <a:p>
            <a:endParaRPr lang="en-US" dirty="0"/>
          </a:p>
          <a:p>
            <a:endParaRPr lang="en-US" dirty="0"/>
          </a:p>
        </p:txBody>
      </p:sp>
      <p:sp>
        <p:nvSpPr>
          <p:cNvPr id="5" name="Footer Placeholder 4">
            <a:extLst>
              <a:ext uri="{FF2B5EF4-FFF2-40B4-BE49-F238E27FC236}">
                <a16:creationId xmlns:a16="http://schemas.microsoft.com/office/drawing/2014/main" id="{D2656E4D-E373-91FC-CB65-90D560C74232}"/>
              </a:ext>
            </a:extLst>
          </p:cNvPr>
          <p:cNvSpPr>
            <a:spLocks noGrp="1"/>
          </p:cNvSpPr>
          <p:nvPr>
            <p:ph type="ftr" sz="quarter" idx="11"/>
          </p:nvPr>
        </p:nvSpPr>
        <p:spPr/>
        <p:txBody>
          <a:bodyPr/>
          <a:lstStyle/>
          <a:p>
            <a:r>
              <a:rPr lang="en-US"/>
              <a:t>Source: Wynaden, D., Chapman, R., Orb, A., McGowan, S., et al., 2005</a:t>
            </a:r>
          </a:p>
        </p:txBody>
      </p:sp>
    </p:spTree>
    <p:extLst>
      <p:ext uri="{BB962C8B-B14F-4D97-AF65-F5344CB8AC3E}">
        <p14:creationId xmlns:p14="http://schemas.microsoft.com/office/powerpoint/2010/main" val="53339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C4C4-6CC1-1667-FDCE-D38A06E94429}"/>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3296C5-A542-5DEF-F05D-601478171485}"/>
              </a:ext>
            </a:extLst>
          </p:cNvPr>
          <p:cNvSpPr>
            <a:spLocks noGrp="1"/>
          </p:cNvSpPr>
          <p:nvPr>
            <p:ph idx="1"/>
          </p:nvPr>
        </p:nvSpPr>
        <p:spPr/>
        <p:txBody>
          <a:bodyPr>
            <a:normAutofit fontScale="92500" lnSpcReduction="10000"/>
          </a:bodyPr>
          <a:lstStyle/>
          <a:p>
            <a:r>
              <a:rPr lang="en-US" sz="2000" dirty="0">
                <a:latin typeface="Arial" panose="020B0604020202020204" pitchFamily="34" charset="0"/>
                <a:cs typeface="Arial" panose="020B0604020202020204" pitchFamily="34" charset="0"/>
              </a:rPr>
              <a:t>The Cambodian Family Wellness Project and its culturally competent staff members were (and continued to be) able to destigmatize mental illness utilizing the ABC+S Model.</a:t>
            </a:r>
          </a:p>
          <a:p>
            <a:r>
              <a:rPr lang="en-US" sz="2000" dirty="0">
                <a:latin typeface="Arial" panose="020B0604020202020204" pitchFamily="34" charset="0"/>
                <a:cs typeface="Arial" panose="020B0604020202020204" pitchFamily="34" charset="0"/>
              </a:rPr>
              <a:t>ABC+S stands for Affect (emotions, feelings, etc.), Behavior (action, habits, lifestyles, choices, etc.), Cognition (thinking, beliefs, values, etc.), and Social relationship and environment. </a:t>
            </a:r>
          </a:p>
          <a:p>
            <a:r>
              <a:rPr lang="en-US" sz="2000" dirty="0">
                <a:latin typeface="Arial" panose="020B0604020202020204" pitchFamily="34" charset="0"/>
                <a:cs typeface="Arial" panose="020B0604020202020204" pitchFamily="34" charset="0"/>
              </a:rPr>
              <a:t>When working with Cambodian clients, we educated them about mental illness versus mental health. We put the emphasis on the “mental health” and described their mental health issues in terms of affective (emotional), behavioral, cognitive, and social problems. </a:t>
            </a:r>
          </a:p>
          <a:p>
            <a:r>
              <a:rPr lang="en-US" sz="2000" dirty="0">
                <a:latin typeface="Arial" panose="020B0604020202020204" pitchFamily="34" charset="0"/>
                <a:cs typeface="Arial" panose="020B0604020202020204" pitchFamily="34" charset="0"/>
              </a:rPr>
              <a:t>We matched our Cambodian clients with our Cambodian clinicians who understand each other’s language and culture. </a:t>
            </a:r>
          </a:p>
          <a:p>
            <a:r>
              <a:rPr lang="en-US" sz="2000" dirty="0">
                <a:latin typeface="Arial" panose="020B0604020202020204" pitchFamily="34" charset="0"/>
                <a:cs typeface="Arial" panose="020B0604020202020204" pitchFamily="34" charset="0"/>
              </a:rPr>
              <a:t>We were willing to meet our clients wherever they feel comfortable, safe, and secure (at Gardner clinic, their homes, schools, Buddhist temples, medical clinics, community centers, etc.)</a:t>
            </a:r>
          </a:p>
          <a:p>
            <a:r>
              <a:rPr lang="en-US" sz="2000" dirty="0">
                <a:latin typeface="Arial" panose="020B0604020202020204" pitchFamily="34" charset="0"/>
                <a:cs typeface="Arial" panose="020B0604020202020204" pitchFamily="34" charset="0"/>
              </a:rPr>
              <a:t>We provided free transportation to clients who are unable to drive and/or scared to take the public transportation. And in some special cases, we drove and accompanied our clients to their appointments (with their doctors and/or other service providers).               </a:t>
            </a:r>
          </a:p>
        </p:txBody>
      </p:sp>
      <p:sp>
        <p:nvSpPr>
          <p:cNvPr id="4" name="Slide Number Placeholder 3">
            <a:extLst>
              <a:ext uri="{FF2B5EF4-FFF2-40B4-BE49-F238E27FC236}">
                <a16:creationId xmlns:a16="http://schemas.microsoft.com/office/drawing/2014/main" id="{FAA2FF33-1467-08E3-F684-E8F24A08BD78}"/>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03145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EC76-7B1A-4C8D-7141-7581948EE593}"/>
              </a:ext>
            </a:extLst>
          </p:cNvPr>
          <p:cNvSpPr>
            <a:spLocks noGrp="1"/>
          </p:cNvSpPr>
          <p:nvPr>
            <p:ph type="title"/>
          </p:nvPr>
        </p:nvSpPr>
        <p:spPr>
          <a:xfrm>
            <a:off x="816428" y="130173"/>
            <a:ext cx="10977081" cy="1325563"/>
          </a:xfrm>
        </p:spPr>
        <p:txBody>
          <a:bodyPr>
            <a:no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1864557-2EE4-5591-7C7B-6EB934E35614}"/>
              </a:ext>
            </a:extLst>
          </p:cNvPr>
          <p:cNvSpPr>
            <a:spLocks noGrp="1"/>
          </p:cNvSpPr>
          <p:nvPr>
            <p:ph idx="1"/>
          </p:nvPr>
        </p:nvSpPr>
        <p:spPr>
          <a:xfrm>
            <a:off x="461479" y="1306287"/>
            <a:ext cx="8649864" cy="5900056"/>
          </a:xfrm>
        </p:spPr>
        <p:txBody>
          <a:bodyPr>
            <a:normAutofit lnSpcReduction="10000"/>
          </a:bodyPr>
          <a:lstStyle/>
          <a:p>
            <a:r>
              <a:rPr lang="en-US" sz="2000" dirty="0">
                <a:latin typeface="Arial" panose="020B0604020202020204" pitchFamily="34" charset="0"/>
                <a:cs typeface="Arial" panose="020B0604020202020204" pitchFamily="34" charset="0"/>
              </a:rPr>
              <a:t>As case managers, rehabilitators, and therapists, we were privileged, honored, and committed to helping our clients to utilize community resources, to access healthcare services, to navigate the systems, and/or to meet their basic needs. </a:t>
            </a:r>
          </a:p>
          <a:p>
            <a:r>
              <a:rPr lang="en-US" sz="2000" dirty="0">
                <a:latin typeface="Arial" panose="020B0604020202020204" pitchFamily="34" charset="0"/>
                <a:cs typeface="Arial" panose="020B0604020202020204" pitchFamily="34" charset="0"/>
              </a:rPr>
              <a:t>Targeted case management was an integral part of service delivery. Cambodian clients sought culturally and linguistically appropriate services because they were having unmet needs. </a:t>
            </a:r>
          </a:p>
          <a:p>
            <a:pPr lvl="1"/>
            <a:r>
              <a:rPr lang="en-US" sz="1600" dirty="0">
                <a:latin typeface="Arial" panose="020B0604020202020204" pitchFamily="34" charset="0"/>
                <a:cs typeface="Arial" panose="020B0604020202020204" pitchFamily="34" charset="0"/>
              </a:rPr>
              <a:t>They were overwhelmed, damaged, and in bad shape. They were having a multitude of psychosocial problems (financial hardship, housing issues, language barrier, lack of transportation, family conflicts, health conditions, etc.) that needed to be dealt with.     </a:t>
            </a:r>
          </a:p>
          <a:p>
            <a:r>
              <a:rPr lang="en-US" sz="2000" dirty="0">
                <a:latin typeface="Arial" panose="020B0604020202020204" pitchFamily="34" charset="0"/>
                <a:cs typeface="Arial" panose="020B0604020202020204" pitchFamily="34" charset="0"/>
              </a:rPr>
              <a:t>We were able to help our clients overcome their challenges and deal with their problems step by step utilizing Maslow’s Hierarchy of Needs.</a:t>
            </a:r>
          </a:p>
          <a:p>
            <a:r>
              <a:rPr lang="en-US" sz="2000" dirty="0">
                <a:latin typeface="Arial" panose="020B0604020202020204" pitchFamily="34" charset="0"/>
                <a:cs typeface="Arial" panose="020B0604020202020204" pitchFamily="34" charset="0"/>
              </a:rPr>
              <a:t>Abraham Maslow theorized that there are five categories of needs that motivate people to act. When their basic needs are met, then they are motivated to move to other more advanced needs.</a:t>
            </a:r>
          </a:p>
          <a:p>
            <a:r>
              <a:rPr lang="en-US" sz="2000" dirty="0">
                <a:latin typeface="Arial" panose="020B0604020202020204" pitchFamily="34" charset="0"/>
                <a:cs typeface="Arial" panose="020B0604020202020204" pitchFamily="34" charset="0"/>
              </a:rPr>
              <a:t>The “five categories of needs” are (1) physiological needs, (2) safety needs, (3) love and belonging, (4) esteem, and (5) self-actualization. </a:t>
            </a:r>
          </a:p>
          <a:p>
            <a:r>
              <a:rPr lang="en-US" sz="2000" dirty="0">
                <a:latin typeface="Arial" panose="020B0604020202020204" pitchFamily="34" charset="0"/>
                <a:cs typeface="Arial" panose="020B0604020202020204" pitchFamily="34" charset="0"/>
              </a:rPr>
              <a:t>While helping our Cambodian clients with history of distrust and underutilization of services, we cherished (valued or took advantage of) every opportunity to build trust and rapport with them and their families.  </a:t>
            </a:r>
          </a:p>
        </p:txBody>
      </p:sp>
      <p:sp>
        <p:nvSpPr>
          <p:cNvPr id="4" name="Slide Number Placeholder 3">
            <a:extLst>
              <a:ext uri="{FF2B5EF4-FFF2-40B4-BE49-F238E27FC236}">
                <a16:creationId xmlns:a16="http://schemas.microsoft.com/office/drawing/2014/main" id="{6A4E3622-0AC7-9BBD-0A55-5A135E47F476}"/>
              </a:ext>
            </a:extLst>
          </p:cNvPr>
          <p:cNvSpPr>
            <a:spLocks noGrp="1"/>
          </p:cNvSpPr>
          <p:nvPr>
            <p:ph type="sldNum" sz="quarter" idx="12"/>
          </p:nvPr>
        </p:nvSpPr>
        <p:spPr/>
        <p:txBody>
          <a:bodyPr/>
          <a:lstStyle/>
          <a:p>
            <a:fld id="{330EA680-D336-4FF7-8B7A-9848BB0A1C32}" type="slidenum">
              <a:rPr lang="en-US" smtClean="0"/>
              <a:t>28</a:t>
            </a:fld>
            <a:endParaRPr lang="en-US" dirty="0"/>
          </a:p>
        </p:txBody>
      </p:sp>
      <p:pic>
        <p:nvPicPr>
          <p:cNvPr id="5" name="Picture 4" descr="Maslow's Hierarchy of Needs Pyramid">
            <a:extLst>
              <a:ext uri="{FF2B5EF4-FFF2-40B4-BE49-F238E27FC236}">
                <a16:creationId xmlns:a16="http://schemas.microsoft.com/office/drawing/2014/main" id="{D1A44976-87BF-10B9-2B60-6141031A90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925" y="1689100"/>
            <a:ext cx="2853075" cy="4200525"/>
          </a:xfrm>
          <a:prstGeom prst="rect">
            <a:avLst/>
          </a:prstGeom>
          <a:noFill/>
          <a:ln>
            <a:noFill/>
          </a:ln>
        </p:spPr>
      </p:pic>
    </p:spTree>
    <p:extLst>
      <p:ext uri="{BB962C8B-B14F-4D97-AF65-F5344CB8AC3E}">
        <p14:creationId xmlns:p14="http://schemas.microsoft.com/office/powerpoint/2010/main" val="101702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C782-2C45-8858-F7E4-78C9E5047AFF}"/>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1960EC-1A0A-E519-F233-C709F2715072}"/>
              </a:ext>
            </a:extLst>
          </p:cNvPr>
          <p:cNvSpPr>
            <a:spLocks noGrp="1"/>
          </p:cNvSpPr>
          <p:nvPr>
            <p:ph idx="1"/>
          </p:nvPr>
        </p:nvSpPr>
        <p:spPr>
          <a:xfrm>
            <a:off x="838200" y="1825625"/>
            <a:ext cx="10515600" cy="4667250"/>
          </a:xfrm>
        </p:spPr>
        <p:txBody>
          <a:bodyPr>
            <a:normAutofit lnSpcReduction="10000"/>
          </a:bodyPr>
          <a:lstStyle/>
          <a:p>
            <a:r>
              <a:rPr lang="en-US" sz="2000" dirty="0">
                <a:latin typeface="Arial" panose="020B0604020202020204" pitchFamily="34" charset="0"/>
                <a:cs typeface="Arial" panose="020B0604020202020204" pitchFamily="34" charset="0"/>
              </a:rPr>
              <a:t>Case management was the most desired and sought-after type of services for Cambodian clients. Thus, case management became a vehicle for other mental health services. Rehabilitation, therapy, and medication support services were adjunct to case management. </a:t>
            </a:r>
          </a:p>
          <a:p>
            <a:r>
              <a:rPr lang="en-US" sz="2000" dirty="0">
                <a:latin typeface="Arial" panose="020B0604020202020204" pitchFamily="34" charset="0"/>
                <a:cs typeface="Arial" panose="020B0604020202020204" pitchFamily="34" charset="0"/>
              </a:rPr>
              <a:t>To better serve our Cambodian clients, we started groups for youth, men, and parents. Then we had our Meditation group, which will be discussed further. Groups were psychoeducation in nature, and the purposes were to develop life skills, to provide support, to share experiences, to bridge the intergenerational gap, and/or to improve family relationships. </a:t>
            </a:r>
          </a:p>
          <a:p>
            <a:r>
              <a:rPr lang="en-US" sz="2000" dirty="0">
                <a:latin typeface="Arial" panose="020B0604020202020204" pitchFamily="34" charset="0"/>
                <a:cs typeface="Arial" panose="020B0604020202020204" pitchFamily="34" charset="0"/>
              </a:rPr>
              <a:t>For Cambodian Men’s and Parenting Groups, we discussed adjustment difficulty, acculturation problems, role reversal and incapacity, parenting styles, etc.</a:t>
            </a:r>
          </a:p>
          <a:p>
            <a:r>
              <a:rPr lang="en-US" sz="2000" dirty="0">
                <a:latin typeface="Arial" panose="020B0604020202020204" pitchFamily="34" charset="0"/>
                <a:cs typeface="Arial" panose="020B0604020202020204" pitchFamily="34" charset="0"/>
              </a:rPr>
              <a:t>When providing group and/or individual psychoeducation on Parenting Styles, I utilized the four different types of parenting styles (pioneered by Baumrind), such as authoritarian, authoritative, permissive, and uninvolved. </a:t>
            </a:r>
          </a:p>
          <a:p>
            <a:r>
              <a:rPr lang="en-US" sz="2000" dirty="0">
                <a:latin typeface="Arial" panose="020B0604020202020204" pitchFamily="34" charset="0"/>
                <a:cs typeface="Arial" panose="020B0604020202020204" pitchFamily="34" charset="0"/>
              </a:rPr>
              <a:t>Authoritative parenting style was considered ideal and Cambodian parents were taught to understand the effects of their demandingness and responsiveness.    </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FA6926-8C79-5258-F0F1-87DC70618DA6}"/>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46808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FFCB-EB9E-138E-4766-E312EFC90B12}"/>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Cambodia's Recent Dark History with Tragedies </a:t>
            </a:r>
          </a:p>
        </p:txBody>
      </p:sp>
      <p:sp>
        <p:nvSpPr>
          <p:cNvPr id="3" name="Content Placeholder 2">
            <a:extLst>
              <a:ext uri="{FF2B5EF4-FFF2-40B4-BE49-F238E27FC236}">
                <a16:creationId xmlns:a16="http://schemas.microsoft.com/office/drawing/2014/main" id="{31934E2B-9247-499A-4FDF-09B359B19EFF}"/>
              </a:ext>
            </a:extLst>
          </p:cNvPr>
          <p:cNvSpPr>
            <a:spLocks noGrp="1"/>
          </p:cNvSpPr>
          <p:nvPr>
            <p:ph idx="1"/>
          </p:nvPr>
        </p:nvSpPr>
        <p:spPr>
          <a:xfrm>
            <a:off x="838200" y="1825625"/>
            <a:ext cx="7913914" cy="4351338"/>
          </a:xfrm>
        </p:spPr>
        <p:txBody>
          <a:bodyPr vert="horz" lIns="91440" tIns="45720" rIns="91440" bIns="45720" rtlCol="0" anchor="t">
            <a:normAutofit lnSpcReduction="10000"/>
          </a:bodyPr>
          <a:lstStyle/>
          <a:p>
            <a:r>
              <a:rPr lang="en-US" sz="2000" dirty="0">
                <a:latin typeface="Arial" panose="020B0604020202020204" pitchFamily="34" charset="0"/>
                <a:cs typeface="Arial" panose="020B0604020202020204" pitchFamily="34" charset="0"/>
              </a:rPr>
              <a:t>We, Cambodians, had lived through tragic events after tragic events</a:t>
            </a:r>
            <a:endParaRPr lang="en-US" sz="2000" strike="sngStrike"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French protectorate and colonization (1863 to 1953).</a:t>
            </a:r>
          </a:p>
          <a:p>
            <a:r>
              <a:rPr lang="en-US" sz="2000" dirty="0">
                <a:latin typeface="Arial" panose="020B0604020202020204" pitchFamily="34" charset="0"/>
                <a:cs typeface="Arial" panose="020B0604020202020204" pitchFamily="34" charset="0"/>
              </a:rPr>
              <a:t>The Thai and Japanese occupation that began and ended simultaneously (1941 to 1945).</a:t>
            </a:r>
          </a:p>
          <a:p>
            <a:r>
              <a:rPr lang="en-US" sz="2000" dirty="0">
                <a:latin typeface="Arial" panose="020B0604020202020204" pitchFamily="34" charset="0"/>
                <a:cs typeface="Arial" panose="020B0604020202020204" pitchFamily="34" charset="0"/>
              </a:rPr>
              <a:t>The American carpet bombings (1965 to 1973).</a:t>
            </a:r>
          </a:p>
          <a:p>
            <a:r>
              <a:rPr lang="en-US" sz="2000" dirty="0">
                <a:latin typeface="Arial" panose="020B0604020202020204" pitchFamily="34" charset="0"/>
                <a:cs typeface="Arial" panose="020B0604020202020204" pitchFamily="34" charset="0"/>
              </a:rPr>
              <a:t>The Cambodian Civil War with the Khmer Rouge (1967 to 1975).</a:t>
            </a:r>
          </a:p>
          <a:p>
            <a:r>
              <a:rPr lang="en-US" sz="2000" dirty="0">
                <a:latin typeface="Arial" panose="020B0604020202020204" pitchFamily="34" charset="0"/>
                <a:cs typeface="Arial" panose="020B0604020202020204" pitchFamily="34" charset="0"/>
              </a:rPr>
              <a:t>The Khmer Rouge's Killing Fields (1975 to 1979).</a:t>
            </a:r>
          </a:p>
          <a:p>
            <a:r>
              <a:rPr lang="en-US" sz="2000" dirty="0">
                <a:latin typeface="Arial" panose="020B0604020202020204" pitchFamily="34" charset="0"/>
                <a:cs typeface="Arial" panose="020B0604020202020204" pitchFamily="34" charset="0"/>
              </a:rPr>
              <a:t>The Vietnamese invasion and occupation (1978 to 1989).</a:t>
            </a:r>
          </a:p>
          <a:p>
            <a:r>
              <a:rPr lang="en-US" sz="2000" dirty="0">
                <a:latin typeface="Arial" panose="020B0604020202020204" pitchFamily="34" charset="0"/>
                <a:cs typeface="Arial" panose="020B0604020202020204" pitchFamily="34" charset="0"/>
              </a:rPr>
              <a:t>The escape to Thailand and the refugee camps (in 1979).</a:t>
            </a:r>
          </a:p>
          <a:p>
            <a:r>
              <a:rPr lang="en-US" sz="2000" dirty="0">
                <a:latin typeface="Arial" panose="020B0604020202020204" pitchFamily="34" charset="0"/>
                <a:cs typeface="Arial" panose="020B0604020202020204" pitchFamily="34" charset="0"/>
              </a:rPr>
              <a:t>The Cambodian resettlement in America and elsewhere (in the early 1980s and 1990s).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D1A2CE-9673-C82D-E0F6-8A5A7F4C7D4D}"/>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5" name="Picture 4" descr="Discover Angkor Wat Temple: World's Largest Religious Monument">
            <a:extLst>
              <a:ext uri="{FF2B5EF4-FFF2-40B4-BE49-F238E27FC236}">
                <a16:creationId xmlns:a16="http://schemas.microsoft.com/office/drawing/2014/main" id="{01B9DD15-27D2-E716-060F-8C27D09169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690688"/>
            <a:ext cx="3197497" cy="4038307"/>
          </a:xfrm>
          <a:prstGeom prst="rect">
            <a:avLst/>
          </a:prstGeom>
          <a:noFill/>
          <a:ln>
            <a:noFill/>
          </a:ln>
        </p:spPr>
      </p:pic>
    </p:spTree>
    <p:extLst>
      <p:ext uri="{BB962C8B-B14F-4D97-AF65-F5344CB8AC3E}">
        <p14:creationId xmlns:p14="http://schemas.microsoft.com/office/powerpoint/2010/main" val="44966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1B92-61A6-8A4A-867B-A708B9A5C15C}"/>
              </a:ext>
            </a:extLst>
          </p:cNvPr>
          <p:cNvSpPr>
            <a:spLocks noGrp="1"/>
          </p:cNvSpPr>
          <p:nvPr>
            <p:ph type="title"/>
          </p:nvPr>
        </p:nvSpPr>
        <p:spPr/>
        <p:txBody>
          <a:bodyPr>
            <a:normAutofit/>
          </a:bodyPr>
          <a:lstStyle/>
          <a:p>
            <a:pPr algn="ct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7521088-1739-514F-1CDA-5094500AE794}"/>
              </a:ext>
            </a:extLst>
          </p:cNvPr>
          <p:cNvSpPr>
            <a:spLocks noGrp="1"/>
          </p:cNvSpPr>
          <p:nvPr>
            <p:ph idx="1"/>
          </p:nvPr>
        </p:nvSpPr>
        <p:spPr>
          <a:xfrm>
            <a:off x="838200" y="1825624"/>
            <a:ext cx="8823960" cy="4803775"/>
          </a:xfrm>
        </p:spPr>
        <p:txBody>
          <a:bodyPr>
            <a:normAutofit fontScale="92500" lnSpcReduction="20000"/>
          </a:bodyPr>
          <a:lstStyle/>
          <a:p>
            <a:r>
              <a:rPr lang="en-US" sz="2000" dirty="0">
                <a:latin typeface="Arial" panose="020B0604020202020204" pitchFamily="34" charset="0"/>
                <a:cs typeface="Arial" panose="020B0604020202020204" pitchFamily="34" charset="0"/>
              </a:rPr>
              <a:t>The Australian study also found that people from Asian communities, who have a mental illness, often access the healthcare systems with predominantly physical complaints. And the Cambodian community was no exception. </a:t>
            </a:r>
          </a:p>
          <a:p>
            <a:r>
              <a:rPr lang="en-US" sz="2000" dirty="0">
                <a:latin typeface="Arial" panose="020B0604020202020204" pitchFamily="34" charset="0"/>
                <a:cs typeface="Arial" panose="020B0604020202020204" pitchFamily="34" charset="0"/>
              </a:rPr>
              <a:t>The DSM-IV and DSM-5 include </a:t>
            </a:r>
            <a:r>
              <a:rPr lang="en-US" sz="2000" dirty="0" err="1">
                <a:latin typeface="Arial" panose="020B0604020202020204" pitchFamily="34" charset="0"/>
                <a:cs typeface="Arial" panose="020B0604020202020204" pitchFamily="34" charset="0"/>
              </a:rPr>
              <a:t>Khyal</a:t>
            </a:r>
            <a:r>
              <a:rPr lang="en-US" sz="2000" dirty="0">
                <a:latin typeface="Arial" panose="020B0604020202020204" pitchFamily="34" charset="0"/>
                <a:cs typeface="Arial" panose="020B0604020202020204" pitchFamily="34" charset="0"/>
              </a:rPr>
              <a:t> cap in the “Glossary of Cultural Concepts of Distress.” </a:t>
            </a:r>
          </a:p>
          <a:p>
            <a:r>
              <a:rPr lang="en-US" sz="2000" dirty="0" err="1">
                <a:latin typeface="Arial" panose="020B0604020202020204" pitchFamily="34" charset="0"/>
                <a:cs typeface="Arial" panose="020B0604020202020204" pitchFamily="34" charset="0"/>
              </a:rPr>
              <a:t>Khyal</a:t>
            </a:r>
            <a:r>
              <a:rPr lang="en-US" sz="2000" dirty="0">
                <a:latin typeface="Arial" panose="020B0604020202020204" pitchFamily="34" charset="0"/>
                <a:cs typeface="Arial" panose="020B0604020202020204" pitchFamily="34" charset="0"/>
              </a:rPr>
              <a:t> cap, or wind attacks, is a syndrome found among Cambodians in the United States, Cambodia, and elsewhere. Common symptoms include those of panic attacks, such as dizziness, palpitations, shortness of breath, and cold extremities, as well as other symptoms of anxiety and autonomic arousal (e.g., tinnitus and neck soreness). </a:t>
            </a:r>
          </a:p>
          <a:p>
            <a:r>
              <a:rPr lang="en-US" sz="2000" dirty="0">
                <a:latin typeface="Arial" panose="020B0604020202020204" pitchFamily="34" charset="0"/>
                <a:cs typeface="Arial" panose="020B0604020202020204" pitchFamily="34" charset="0"/>
              </a:rPr>
              <a:t>Wind attacks may occur without warning but are frequently brought about by triggers such as worrisome thoughts, standing up (i.e., orthostasis), specific odors with negative associations, and agoraphobic type cues like going to crowded spaces or riding in a car.</a:t>
            </a:r>
          </a:p>
          <a:p>
            <a:r>
              <a:rPr lang="en-US" sz="2000" dirty="0">
                <a:latin typeface="Arial" panose="020B0604020202020204" pitchFamily="34" charset="0"/>
                <a:cs typeface="Arial" panose="020B0604020202020204" pitchFamily="34" charset="0"/>
              </a:rPr>
              <a:t>Wind attacks usually meet panic attack criteria and may shape the experience of other anxiety and trauma- and stressor-related disorders.</a:t>
            </a:r>
          </a:p>
          <a:p>
            <a:r>
              <a:rPr lang="en-US" sz="2000" dirty="0">
                <a:latin typeface="Arial" panose="020B0604020202020204" pitchFamily="34" charset="0"/>
                <a:cs typeface="Arial" panose="020B0604020202020204" pitchFamily="34" charset="0"/>
              </a:rPr>
              <a:t>Cambodians tend to use traditional healing practices (such as coining, cupping, and pinching) to treat </a:t>
            </a:r>
            <a:r>
              <a:rPr lang="en-US" sz="2000" dirty="0" err="1">
                <a:latin typeface="Arial" panose="020B0604020202020204" pitchFamily="34" charset="0"/>
                <a:cs typeface="Arial" panose="020B0604020202020204" pitchFamily="34" charset="0"/>
              </a:rPr>
              <a:t>Khyal</a:t>
            </a:r>
            <a:r>
              <a:rPr lang="en-US" sz="2000" dirty="0">
                <a:latin typeface="Arial" panose="020B0604020202020204" pitchFamily="34" charset="0"/>
                <a:cs typeface="Arial" panose="020B0604020202020204" pitchFamily="34" charset="0"/>
              </a:rPr>
              <a:t> cap, or wind attacks.  </a:t>
            </a:r>
          </a:p>
          <a:p>
            <a:endParaRPr lang="en-US" sz="2000" dirty="0">
              <a:latin typeface="Arial" panose="020B0604020202020204" pitchFamily="34" charset="0"/>
              <a:cs typeface="Arial" panose="020B0604020202020204" pitchFamily="34" charset="0"/>
            </a:endParaRPr>
          </a:p>
        </p:txBody>
      </p:sp>
      <p:pic>
        <p:nvPicPr>
          <p:cNvPr id="5" name="Picture 4" descr="Cultural health practices (cupping and coining) that may mimic torture... |  Download Scientific Diagram">
            <a:extLst>
              <a:ext uri="{FF2B5EF4-FFF2-40B4-BE49-F238E27FC236}">
                <a16:creationId xmlns:a16="http://schemas.microsoft.com/office/drawing/2014/main" id="{2AC1F722-AA67-9963-6B0B-8CE514F0F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2161" y="2241804"/>
            <a:ext cx="2296160" cy="3366516"/>
          </a:xfrm>
          <a:prstGeom prst="rect">
            <a:avLst/>
          </a:prstGeom>
          <a:noFill/>
          <a:ln>
            <a:noFill/>
          </a:ln>
        </p:spPr>
      </p:pic>
      <p:sp>
        <p:nvSpPr>
          <p:cNvPr id="6" name="Footer Placeholder 5">
            <a:extLst>
              <a:ext uri="{FF2B5EF4-FFF2-40B4-BE49-F238E27FC236}">
                <a16:creationId xmlns:a16="http://schemas.microsoft.com/office/drawing/2014/main" id="{D660AC35-FB1C-ADF2-D741-1EFECF93ED56}"/>
              </a:ext>
            </a:extLst>
          </p:cNvPr>
          <p:cNvSpPr>
            <a:spLocks noGrp="1"/>
          </p:cNvSpPr>
          <p:nvPr>
            <p:ph type="ftr" sz="quarter" idx="11"/>
          </p:nvPr>
        </p:nvSpPr>
        <p:spPr/>
        <p:txBody>
          <a:bodyPr/>
          <a:lstStyle/>
          <a:p>
            <a:r>
              <a:rPr lang="en-US" dirty="0"/>
              <a:t>Source: DSM-5: Glossary of Cultural Concepts of Distress, 2013 </a:t>
            </a:r>
          </a:p>
        </p:txBody>
      </p:sp>
    </p:spTree>
    <p:extLst>
      <p:ext uri="{BB962C8B-B14F-4D97-AF65-F5344CB8AC3E}">
        <p14:creationId xmlns:p14="http://schemas.microsoft.com/office/powerpoint/2010/main" val="373652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36F5-4D36-BC4D-39B6-D48EAB1935B9}"/>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ED744F42-D5B3-31DE-642F-CE1E1AA1E2C8}"/>
              </a:ext>
            </a:extLst>
          </p:cNvPr>
          <p:cNvSpPr>
            <a:spLocks noGrp="1"/>
          </p:cNvSpPr>
          <p:nvPr>
            <p:ph idx="1"/>
          </p:nvPr>
        </p:nvSpPr>
        <p:spPr>
          <a:xfrm>
            <a:off x="838200" y="1690688"/>
            <a:ext cx="10515600" cy="5030787"/>
          </a:xfrm>
        </p:spPr>
        <p:txBody>
          <a:bodyPr>
            <a:normAutofit fontScale="92500" lnSpcReduction="10000"/>
          </a:bodyPr>
          <a:lstStyle/>
          <a:p>
            <a:r>
              <a:rPr lang="en-US" sz="2200" dirty="0">
                <a:latin typeface="Arial" panose="020B0604020202020204" pitchFamily="34" charset="0"/>
                <a:cs typeface="Arial" panose="020B0604020202020204" pitchFamily="34" charset="0"/>
              </a:rPr>
              <a:t>Research indicates that Cambodian refugees have poor English skills, minimal education, and high rates of illiteracy in the Cambodian language. They have sustained greater trauma than either Laotian or Vietnamese refugees. </a:t>
            </a:r>
          </a:p>
          <a:p>
            <a:r>
              <a:rPr lang="en-US" sz="2200" dirty="0">
                <a:latin typeface="Arial" panose="020B0604020202020204" pitchFamily="34" charset="0"/>
                <a:cs typeface="Arial" panose="020B0604020202020204" pitchFamily="34" charset="0"/>
              </a:rPr>
              <a:t>Among psychologically distressed Cambodian refugees, somatic complaints are particularly prominent. Understanding that somatic symptoms are anxiety- and/or trauma-related is important when working with Cambodian clients.</a:t>
            </a:r>
          </a:p>
          <a:p>
            <a:r>
              <a:rPr lang="en-US" sz="2200" dirty="0">
                <a:latin typeface="Arial" panose="020B0604020202020204" pitchFamily="34" charset="0"/>
                <a:cs typeface="Arial" panose="020B0604020202020204" pitchFamily="34" charset="0"/>
              </a:rPr>
              <a:t>Cambodian refugees have culturally specific somatic presentations: tinnitus, blurry vision, neck soreness, and cold and sore extremities. The following somatic symptoms were identified and described in relation to catastrophic cognitions and trauma associations: Dizziness, palpitations, abdominal sensations, cold extremities, joint discomfort and limb-muscle soreness, and neck tension. </a:t>
            </a:r>
          </a:p>
          <a:p>
            <a:r>
              <a:rPr lang="en-US" sz="2200" dirty="0">
                <a:latin typeface="Arial" panose="020B0604020202020204" pitchFamily="34" charset="0"/>
                <a:cs typeface="Arial" panose="020B0604020202020204" pitchFamily="34" charset="0"/>
              </a:rPr>
              <a:t>Symptom presentations tend to be somatic, and the meaning and interpretation appear to be culture-related beliefs.</a:t>
            </a:r>
          </a:p>
          <a:p>
            <a:r>
              <a:rPr lang="en-US" sz="2200" dirty="0">
                <a:latin typeface="Arial" panose="020B0604020202020204" pitchFamily="34" charset="0"/>
                <a:cs typeface="Arial" panose="020B0604020202020204" pitchFamily="34" charset="0"/>
              </a:rPr>
              <a:t>When working with traumatized Cambodians, a somatic-focused approach is suggested. It facilitates the obtaining of relevant clinical data, motivates the patient to participate in treatment, identifies pathological processes generating symptoms, and suggests which cognitive-behavioral techniques should be utilized.     </a:t>
            </a:r>
          </a:p>
          <a:p>
            <a:pPr marL="0" indent="0">
              <a:buNone/>
            </a:pPr>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8B10B954-F764-A69D-29A1-ED73D51D42B6}"/>
              </a:ext>
            </a:extLst>
          </p:cNvPr>
          <p:cNvSpPr>
            <a:spLocks noGrp="1"/>
          </p:cNvSpPr>
          <p:nvPr>
            <p:ph type="ftr" sz="quarter" idx="11"/>
          </p:nvPr>
        </p:nvSpPr>
        <p:spPr/>
        <p:txBody>
          <a:bodyPr/>
          <a:lstStyle/>
          <a:p>
            <a:r>
              <a:rPr lang="en-US"/>
              <a:t>Source: Hinton, D.E. &amp; Otto, M.W., 2006</a:t>
            </a:r>
          </a:p>
        </p:txBody>
      </p:sp>
    </p:spTree>
    <p:extLst>
      <p:ext uri="{BB962C8B-B14F-4D97-AF65-F5344CB8AC3E}">
        <p14:creationId xmlns:p14="http://schemas.microsoft.com/office/powerpoint/2010/main" val="267022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A39-1B9C-DF72-57FE-68D26F22D51D}"/>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99175CB0-1299-E82C-C4C6-36A1EAA93A1B}"/>
              </a:ext>
            </a:extLst>
          </p:cNvPr>
          <p:cNvSpPr>
            <a:spLocks noGrp="1"/>
          </p:cNvSpPr>
          <p:nvPr>
            <p:ph idx="1"/>
          </p:nvPr>
        </p:nvSpPr>
        <p:spPr>
          <a:xfrm>
            <a:off x="838200" y="1825625"/>
            <a:ext cx="10515600" cy="4667250"/>
          </a:xfrm>
        </p:spPr>
        <p:txBody>
          <a:bodyPr>
            <a:normAutofit fontScale="92500" lnSpcReduction="10000"/>
          </a:bodyPr>
          <a:lstStyle/>
          <a:p>
            <a:r>
              <a:rPr lang="en-US" sz="2000" dirty="0">
                <a:latin typeface="Arial" panose="020B0604020202020204" pitchFamily="34" charset="0"/>
                <a:cs typeface="Arial" panose="020B0604020202020204" pitchFamily="34" charset="0"/>
              </a:rPr>
              <a:t>I found the Multimodal Therapy technique (pioneered by Arnold Lazarus) extremely useful and helpful when working with Cambodian clients. </a:t>
            </a:r>
          </a:p>
          <a:p>
            <a:r>
              <a:rPr lang="en-US" sz="2000" dirty="0">
                <a:latin typeface="Arial" panose="020B0604020202020204" pitchFamily="34" charset="0"/>
                <a:cs typeface="Arial" panose="020B0604020202020204" pitchFamily="34" charset="0"/>
              </a:rPr>
              <a:t>Lazarus used the acronym BASIC ID that stands for Behavior, Affect, Sensation, Imagery, Cognition, Interpersonal relationships, and Drugs/biology. These seven modalities can be used to explore during the assessment and intervention.  </a:t>
            </a:r>
          </a:p>
          <a:p>
            <a:r>
              <a:rPr lang="en-US" sz="2000" dirty="0">
                <a:latin typeface="Arial" panose="020B0604020202020204" pitchFamily="34" charset="0"/>
                <a:cs typeface="Arial" panose="020B0604020202020204" pitchFamily="34" charset="0"/>
              </a:rPr>
              <a:t>Behavior includes simple and more complex psychomotor skills and activities, and being alert to behavioral excesses and deficits. </a:t>
            </a:r>
          </a:p>
          <a:p>
            <a:r>
              <a:rPr lang="en-US" sz="2000" dirty="0">
                <a:latin typeface="Arial" panose="020B0604020202020204" pitchFamily="34" charset="0"/>
                <a:cs typeface="Arial" panose="020B0604020202020204" pitchFamily="34" charset="0"/>
              </a:rPr>
              <a:t>Affect includes felt or reported feelings and emotions. And the presence or absence of particular feelings, as well as hidden or distorted feelings.</a:t>
            </a:r>
          </a:p>
          <a:p>
            <a:r>
              <a:rPr lang="en-US" sz="2000" dirty="0">
                <a:latin typeface="Arial" panose="020B0604020202020204" pitchFamily="34" charset="0"/>
                <a:cs typeface="Arial" panose="020B0604020202020204" pitchFamily="34" charset="0"/>
              </a:rPr>
              <a:t>Sensation includes five major senses (such as sight, touch, hearing, smell, and taste), and being alert to pleasant and unpleasant reported sensations as well as sensations of which clients seem unaware.</a:t>
            </a:r>
          </a:p>
          <a:p>
            <a:r>
              <a:rPr lang="en-US" sz="2000" dirty="0">
                <a:latin typeface="Arial" panose="020B0604020202020204" pitchFamily="34" charset="0"/>
                <a:cs typeface="Arial" panose="020B0604020202020204" pitchFamily="34" charset="0"/>
              </a:rPr>
              <a:t>Imagery comprises various mental pictures (or images) that exert influence on a client’s life. Imagery is especially useful with clients who tend to overuse the cognitive modality.</a:t>
            </a:r>
          </a:p>
          <a:p>
            <a:r>
              <a:rPr lang="en-US" sz="2000" dirty="0">
                <a:latin typeface="Arial" panose="020B0604020202020204" pitchFamily="34" charset="0"/>
                <a:cs typeface="Arial" panose="020B0604020202020204" pitchFamily="34" charset="0"/>
              </a:rPr>
              <a:t>Cognitions are thoughts and beliefs, and the three faulty assumptions include the should, perfectionism, and external attributions.     </a:t>
            </a:r>
          </a:p>
        </p:txBody>
      </p:sp>
      <p:sp>
        <p:nvSpPr>
          <p:cNvPr id="5" name="Footer Placeholder 4">
            <a:extLst>
              <a:ext uri="{FF2B5EF4-FFF2-40B4-BE49-F238E27FC236}">
                <a16:creationId xmlns:a16="http://schemas.microsoft.com/office/drawing/2014/main" id="{C19FC4D6-D73D-F4C6-CE15-0AB4E010FA2E}"/>
              </a:ext>
            </a:extLst>
          </p:cNvPr>
          <p:cNvSpPr>
            <a:spLocks noGrp="1"/>
          </p:cNvSpPr>
          <p:nvPr>
            <p:ph type="ftr" sz="quarter" idx="11"/>
          </p:nvPr>
        </p:nvSpPr>
        <p:spPr/>
        <p:txBody>
          <a:bodyPr/>
          <a:lstStyle/>
          <a:p>
            <a:r>
              <a:rPr lang="fr-FR"/>
              <a:t>Source: Cormier, S. &amp; Cormier, B., 1998</a:t>
            </a:r>
            <a:endParaRPr lang="en-US"/>
          </a:p>
        </p:txBody>
      </p:sp>
    </p:spTree>
    <p:extLst>
      <p:ext uri="{BB962C8B-B14F-4D97-AF65-F5344CB8AC3E}">
        <p14:creationId xmlns:p14="http://schemas.microsoft.com/office/powerpoint/2010/main" val="287874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BD21-79BD-6E65-77F4-2E6A37AEBED9}"/>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7E648B42-346D-C327-FA95-A04F82760392}"/>
              </a:ext>
            </a:extLst>
          </p:cNvPr>
          <p:cNvSpPr>
            <a:spLocks noGrp="1"/>
          </p:cNvSpPr>
          <p:nvPr>
            <p:ph idx="1"/>
          </p:nvPr>
        </p:nvSpPr>
        <p:spPr>
          <a:xfrm>
            <a:off x="838200" y="1825625"/>
            <a:ext cx="10515600" cy="4667250"/>
          </a:xfrm>
        </p:spPr>
        <p:txBody>
          <a:bodyPr>
            <a:normAutofit fontScale="92500"/>
          </a:bodyPr>
          <a:lstStyle/>
          <a:p>
            <a:r>
              <a:rPr lang="en-US" sz="2000" dirty="0">
                <a:latin typeface="Arial" panose="020B0604020202020204" pitchFamily="34" charset="0"/>
                <a:cs typeface="Arial" panose="020B0604020202020204" pitchFamily="34" charset="0"/>
              </a:rPr>
              <a:t>Interpersonal relationships: the importance of social interest and interpersonal relationships.</a:t>
            </a:r>
          </a:p>
          <a:p>
            <a:r>
              <a:rPr lang="en-US" sz="2000" dirty="0">
                <a:latin typeface="Arial" panose="020B0604020202020204" pitchFamily="34" charset="0"/>
                <a:cs typeface="Arial" panose="020B0604020202020204" pitchFamily="34" charset="0"/>
              </a:rPr>
              <a:t>Drugs (and/or biology) represent an important non-psychological modality. Neurological and biochemical factors can affect behavior, affective responses, cognitions, sensations, etc. This modality includes the following as well: overall appearance, physiological complaints or diagnosed illnesses, general health and well-being. </a:t>
            </a:r>
          </a:p>
          <a:p>
            <a:r>
              <a:rPr lang="en-US" sz="2000" dirty="0">
                <a:latin typeface="Arial" panose="020B0604020202020204" pitchFamily="34" charset="0"/>
                <a:cs typeface="Arial" panose="020B0604020202020204" pitchFamily="34" charset="0"/>
              </a:rPr>
              <a:t>The “BASIC ID bridging” technique is a strategically useful tool for exploration, assessment, and/or intervention.  </a:t>
            </a:r>
          </a:p>
          <a:p>
            <a:r>
              <a:rPr lang="en-US" sz="2000" dirty="0">
                <a:latin typeface="Arial" panose="020B0604020202020204" pitchFamily="34" charset="0"/>
                <a:cs typeface="Arial" panose="020B0604020202020204" pitchFamily="34" charset="0"/>
              </a:rPr>
              <a:t>Over the years, I have learned that Cambodians tend to present with physical complaints. They tend to have multiple health conditions and take multiple medications. Thus, during intake and assessment, I would try to identify the primary modality. For Cambodian adults and older adults, their primary modality tends to be Drugs (i.e., medications and health conditions). Then I would use this “drugs” modality to bridge to (or explore) other modalities. </a:t>
            </a:r>
          </a:p>
          <a:p>
            <a:r>
              <a:rPr lang="en-US" sz="2000" dirty="0">
                <a:latin typeface="Arial" panose="020B0604020202020204" pitchFamily="34" charset="0"/>
                <a:cs typeface="Arial" panose="020B0604020202020204" pitchFamily="34" charset="0"/>
              </a:rPr>
              <a:t>BASIC ID is a great starting point for identifying Presenting Concerns. Then I would use the Developmental Timeline to obtain information from prenatal to present time (starting at age 0, 2, 5, 6, 13, 14, 18, etc.).  </a:t>
            </a:r>
          </a:p>
        </p:txBody>
      </p:sp>
      <p:sp>
        <p:nvSpPr>
          <p:cNvPr id="4" name="Slide Number Placeholder 3">
            <a:extLst>
              <a:ext uri="{FF2B5EF4-FFF2-40B4-BE49-F238E27FC236}">
                <a16:creationId xmlns:a16="http://schemas.microsoft.com/office/drawing/2014/main" id="{49C299C5-F7C6-004B-CFA7-D61D4F96D3B7}"/>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195181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4DE-3FE4-C523-205C-5CE3F0AF849B}"/>
              </a:ext>
            </a:extLst>
          </p:cNvPr>
          <p:cNvSpPr>
            <a:spLocks noGrp="1"/>
          </p:cNvSpPr>
          <p:nvPr>
            <p:ph type="title"/>
          </p:nvPr>
        </p:nvSpPr>
        <p:spPr>
          <a:xfrm>
            <a:off x="838200" y="136525"/>
            <a:ext cx="10515600" cy="1325563"/>
          </a:xfrm>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Working with Cambodian Refugees, Immigrants, and their Families: Utilizing a Culturally Informed Approach to Mental Health (Cont’d)</a:t>
            </a:r>
            <a:endParaRPr lang="en-US" sz="2400" b="1" dirty="0"/>
          </a:p>
        </p:txBody>
      </p:sp>
      <p:sp>
        <p:nvSpPr>
          <p:cNvPr id="3" name="Content Placeholder 2">
            <a:extLst>
              <a:ext uri="{FF2B5EF4-FFF2-40B4-BE49-F238E27FC236}">
                <a16:creationId xmlns:a16="http://schemas.microsoft.com/office/drawing/2014/main" id="{AABE8CAE-5050-A1CB-2447-D56B1D13CC6B}"/>
              </a:ext>
            </a:extLst>
          </p:cNvPr>
          <p:cNvSpPr>
            <a:spLocks noGrp="1"/>
          </p:cNvSpPr>
          <p:nvPr>
            <p:ph idx="1"/>
          </p:nvPr>
        </p:nvSpPr>
        <p:spPr>
          <a:xfrm>
            <a:off x="838200" y="1287917"/>
            <a:ext cx="10515600" cy="5433557"/>
          </a:xfrm>
        </p:spPr>
        <p:txBody>
          <a:bodyPr>
            <a:normAutofit fontScale="92500" lnSpcReduction="10000"/>
          </a:bodyPr>
          <a:lstStyle/>
          <a:p>
            <a:r>
              <a:rPr lang="en-US" sz="2000" dirty="0">
                <a:latin typeface="Arial" panose="020B0604020202020204" pitchFamily="34" charset="0"/>
                <a:cs typeface="Arial" panose="020B0604020202020204" pitchFamily="34" charset="0"/>
              </a:rPr>
              <a:t>With the Developmental Timeline, I would be able to identify and explore my clients’ significant life events during their premigration, migration, and post-migration. Then I would develop a Family Genogram to better understand their family relationships, dynamics, and structures (up to three generations). </a:t>
            </a:r>
          </a:p>
          <a:p>
            <a:r>
              <a:rPr lang="en-US" sz="2000" dirty="0">
                <a:latin typeface="Arial" panose="020B0604020202020204" pitchFamily="34" charset="0"/>
                <a:cs typeface="Arial" panose="020B0604020202020204" pitchFamily="34" charset="0"/>
              </a:rPr>
              <a:t>I also used the PHQ-9 and GAD-7 to screen my Cambodian clients for anxiety and depression. </a:t>
            </a:r>
          </a:p>
          <a:p>
            <a:pPr lvl="1"/>
            <a:r>
              <a:rPr lang="en-US" sz="1600" dirty="0">
                <a:latin typeface="Arial" panose="020B0604020202020204" pitchFamily="34" charset="0"/>
                <a:cs typeface="Arial" panose="020B0604020202020204" pitchFamily="34" charset="0"/>
              </a:rPr>
              <a:t>Research has shown that traumatized Cambodians had the highest rates of anxiety and depression (when compared with other Southeast Asians, such as Vietnamese and Laotians). Thus, this mnemonic “Mad, Sad, and Nervous” was useful when assessing clients. But when it comes to Cambodian clients, this mnemonic should be in reverse (Nervous, Sad, and Mad). These are the top three most common groups of disorders among my Cambodian clients. </a:t>
            </a:r>
          </a:p>
          <a:p>
            <a:r>
              <a:rPr lang="en-US" sz="2000" i="1" dirty="0">
                <a:latin typeface="Arial" panose="020B0604020202020204" pitchFamily="34" charset="0"/>
                <a:cs typeface="Arial" panose="020B0604020202020204" pitchFamily="34" charset="0"/>
              </a:rPr>
              <a:t>What are Nervous, Sad, and Mad disorders? </a:t>
            </a:r>
          </a:p>
          <a:p>
            <a:pPr lvl="1"/>
            <a:r>
              <a:rPr lang="en-US" sz="1700" dirty="0">
                <a:latin typeface="Arial" panose="020B0604020202020204" pitchFamily="34" charset="0"/>
                <a:cs typeface="Arial" panose="020B0604020202020204" pitchFamily="34" charset="0"/>
              </a:rPr>
              <a:t>Nervous disorders are Anxiety disorders, including adjustment disorder with anxiety, obsessive-compulsive, and illness anxiety disorder. </a:t>
            </a:r>
          </a:p>
          <a:p>
            <a:pPr lvl="1"/>
            <a:r>
              <a:rPr lang="en-US" sz="1700" dirty="0">
                <a:latin typeface="Arial" panose="020B0604020202020204" pitchFamily="34" charset="0"/>
                <a:cs typeface="Arial" panose="020B0604020202020204" pitchFamily="34" charset="0"/>
              </a:rPr>
              <a:t>Sad disorders are mood disorders that include major depressive disorder, adjustment disorder with depressed mood, dysthymic disorder, and bipolar affective disorder. </a:t>
            </a:r>
          </a:p>
          <a:p>
            <a:pPr lvl="1"/>
            <a:r>
              <a:rPr lang="en-US" sz="1700" dirty="0">
                <a:latin typeface="Arial" panose="020B0604020202020204" pitchFamily="34" charset="0"/>
                <a:cs typeface="Arial" panose="020B0604020202020204" pitchFamily="34" charset="0"/>
              </a:rPr>
              <a:t>Mad disorders are psychotic disorders that include schizophrenia, schizophreniform disorder, schizoaffective, and delusional disorder.</a:t>
            </a:r>
          </a:p>
          <a:p>
            <a:r>
              <a:rPr lang="en-US" sz="2000" dirty="0">
                <a:latin typeface="Arial" panose="020B0604020202020204" pitchFamily="34" charset="0"/>
                <a:cs typeface="Arial" panose="020B0604020202020204" pitchFamily="34" charset="0"/>
              </a:rPr>
              <a:t>The causes of psychotic disorders (schizophrenia), according to our Cambodian clients’ beliefs, are as follows: being cursed, persecuted by evil spirits, karma-related; possessed and controlled by a ghost or ghosts. </a:t>
            </a:r>
          </a:p>
        </p:txBody>
      </p:sp>
      <p:sp>
        <p:nvSpPr>
          <p:cNvPr id="4" name="Slide Number Placeholder 3">
            <a:extLst>
              <a:ext uri="{FF2B5EF4-FFF2-40B4-BE49-F238E27FC236}">
                <a16:creationId xmlns:a16="http://schemas.microsoft.com/office/drawing/2014/main" id="{5D287CE4-C07E-8A96-1E93-197434C66AEE}"/>
              </a:ext>
            </a:extLst>
          </p:cNvPr>
          <p:cNvSpPr>
            <a:spLocks noGrp="1"/>
          </p:cNvSpPr>
          <p:nvPr>
            <p:ph type="sldNum" sz="quarter" idx="12"/>
          </p:nvPr>
        </p:nvSpPr>
        <p:spPr/>
        <p:txBody>
          <a:bodyPr/>
          <a:lstStyle/>
          <a:p>
            <a:fld id="{330EA680-D336-4FF7-8B7A-9848BB0A1C32}" type="slidenum">
              <a:rPr lang="en-US" smtClean="0"/>
              <a:t>34</a:t>
            </a:fld>
            <a:endParaRPr lang="en-US"/>
          </a:p>
        </p:txBody>
      </p:sp>
    </p:spTree>
    <p:extLst>
      <p:ext uri="{BB962C8B-B14F-4D97-AF65-F5344CB8AC3E}">
        <p14:creationId xmlns:p14="http://schemas.microsoft.com/office/powerpoint/2010/main" val="374296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AA9B-167E-78AF-7C77-BAF2863166CA}"/>
              </a:ext>
            </a:extLst>
          </p:cNvPr>
          <p:cNvSpPr>
            <a:spLocks noGrp="1"/>
          </p:cNvSpPr>
          <p:nvPr>
            <p:ph type="title"/>
          </p:nvPr>
        </p:nvSpPr>
        <p:spPr/>
        <p:txBody>
          <a:bodyPr>
            <a:noAutofit/>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 Culturally Informed Approach to Mental Health, and the Development and Implementation of the Pilot Psycho-Social-Cultural Treatment Group Program </a:t>
            </a:r>
            <a:endParaRPr lang="en-US" sz="3200" b="1" dirty="0"/>
          </a:p>
        </p:txBody>
      </p:sp>
      <p:sp>
        <p:nvSpPr>
          <p:cNvPr id="3" name="Content Placeholder 2">
            <a:extLst>
              <a:ext uri="{FF2B5EF4-FFF2-40B4-BE49-F238E27FC236}">
                <a16:creationId xmlns:a16="http://schemas.microsoft.com/office/drawing/2014/main" id="{41FD8D5E-ADD6-29AB-9EBD-EC25354B0BF4}"/>
              </a:ext>
            </a:extLst>
          </p:cNvPr>
          <p:cNvSpPr>
            <a:spLocks noGrp="1"/>
          </p:cNvSpPr>
          <p:nvPr>
            <p:ph idx="1"/>
          </p:nvPr>
        </p:nvSpPr>
        <p:spPr>
          <a:xfrm>
            <a:off x="838200" y="1825625"/>
            <a:ext cx="7263809" cy="4895850"/>
          </a:xfrm>
        </p:spPr>
        <p:txBody>
          <a:bodyPr>
            <a:normAutofit/>
          </a:bodyPr>
          <a:lstStyle/>
          <a:p>
            <a:r>
              <a:rPr lang="en-US" sz="2000" dirty="0">
                <a:latin typeface="Arial" panose="020B0604020202020204" pitchFamily="34" charset="0"/>
                <a:cs typeface="Arial" panose="020B0604020202020204" pitchFamily="34" charset="0"/>
              </a:rPr>
              <a:t>The Pilot Psycho-Social-Cultural Treatment Group Program, or the Meditation Group, was a project that involved, supported, and assisted by many colleagues and managers (the Mental Health Director, Programs Coordinator, Programs Supervisor, psychiatrist, and staff members).</a:t>
            </a:r>
          </a:p>
          <a:p>
            <a:r>
              <a:rPr lang="en-US" sz="2000" dirty="0">
                <a:latin typeface="Arial" panose="020B0604020202020204" pitchFamily="34" charset="0"/>
                <a:cs typeface="Arial" panose="020B0604020202020204" pitchFamily="34" charset="0"/>
              </a:rPr>
              <a:t>I was asked to co-facilitate a Meditation Group program that combines Cambodian cultural traditions and Buddhist philosophy with Western mental health techniques. </a:t>
            </a:r>
          </a:p>
          <a:p>
            <a:r>
              <a:rPr lang="en-US" sz="2000" dirty="0">
                <a:latin typeface="Arial" panose="020B0604020202020204" pitchFamily="34" charset="0"/>
                <a:cs typeface="Arial" panose="020B0604020202020204" pitchFamily="34" charset="0"/>
              </a:rPr>
              <a:t>The pilot Meditation Group was administered by two bilingual and bicultural Cambodian Mental Health Rehabilitation Specialists and a Buddhist monk as a paraprofessional. </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4CEC2A-482D-AF4A-A8A8-B85D9C36CA9A}"/>
              </a:ext>
            </a:extLst>
          </p:cNvPr>
          <p:cNvSpPr>
            <a:spLocks noGrp="1"/>
          </p:cNvSpPr>
          <p:nvPr>
            <p:ph type="sldNum" sz="quarter" idx="12"/>
          </p:nvPr>
        </p:nvSpPr>
        <p:spPr/>
        <p:txBody>
          <a:bodyPr/>
          <a:lstStyle/>
          <a:p>
            <a:fld id="{330EA680-D336-4FF7-8B7A-9848BB0A1C32}" type="slidenum">
              <a:rPr lang="en-US" smtClean="0"/>
              <a:t>35</a:t>
            </a:fld>
            <a:endParaRPr lang="en-US"/>
          </a:p>
        </p:txBody>
      </p:sp>
      <p:sp>
        <p:nvSpPr>
          <p:cNvPr id="5" name="Rectangle 3">
            <a:extLst>
              <a:ext uri="{FF2B5EF4-FFF2-40B4-BE49-F238E27FC236}">
                <a16:creationId xmlns:a16="http://schemas.microsoft.com/office/drawing/2014/main" id="{FBC667B2-5756-848D-16D8-6CFD38CEAD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descr="A serene and culturally rich setting for a meditation group program that integrates Cambodian cultural traditions, Buddhist philosophy, and Western mental health techniques. The scene features two bilingual and bicultural Cambodian mental health rehabilitation specialists, along with a Buddhist monk in traditional attire, co-facilitating the session. The participants are seated on mats in a circle within a calm, peaceful room adorned with Buddhist symbols, traditional Cambodian decor, and a blend of modern therapeutic elements. The atmosphere is warm and supportive, with a focus on healing and mindfulness.">
            <a:extLst>
              <a:ext uri="{FF2B5EF4-FFF2-40B4-BE49-F238E27FC236}">
                <a16:creationId xmlns:a16="http://schemas.microsoft.com/office/drawing/2014/main" id="{1941B799-2B8A-1ABB-3EB8-A84C99A695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889" y="1696910"/>
            <a:ext cx="3563939" cy="42466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BE2337C-8E68-317B-0242-9D6D94994AB9}"/>
              </a:ext>
            </a:extLst>
          </p:cNvPr>
          <p:cNvSpPr>
            <a:spLocks noChangeArrowheads="1"/>
          </p:cNvSpPr>
          <p:nvPr/>
        </p:nvSpPr>
        <p:spPr bwMode="auto">
          <a:xfrm>
            <a:off x="4603750" y="406400"/>
            <a:ext cx="7156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811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A26A-A9B9-3854-1128-D0B60D4609D0}"/>
              </a:ext>
            </a:extLst>
          </p:cNvPr>
          <p:cNvSpPr>
            <a:spLocks noGrp="1"/>
          </p:cNvSpPr>
          <p:nvPr>
            <p:ph type="title"/>
          </p:nvPr>
        </p:nvSpPr>
        <p:spPr/>
        <p:txBody>
          <a:bodyPr>
            <a:normAutofit/>
          </a:bodyPr>
          <a:lstStyle/>
          <a:p>
            <a:pPr algn="ctr"/>
            <a:r>
              <a:rPr lang="en-US" sz="3200" b="1" dirty="0">
                <a:solidFill>
                  <a:prstClr val="black"/>
                </a:solidFill>
                <a:latin typeface="Arial" panose="020B0604020202020204" pitchFamily="34" charset="0"/>
                <a:cs typeface="Arial" panose="020B0604020202020204" pitchFamily="34" charset="0"/>
              </a:rPr>
              <a:t>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he Pilot Psycho-Social-Cultural Treatment Group Program</a:t>
            </a:r>
            <a:endParaRPr lang="en-US" sz="3200" b="1" dirty="0"/>
          </a:p>
        </p:txBody>
      </p:sp>
      <p:sp>
        <p:nvSpPr>
          <p:cNvPr id="3" name="Content Placeholder 2">
            <a:extLst>
              <a:ext uri="{FF2B5EF4-FFF2-40B4-BE49-F238E27FC236}">
                <a16:creationId xmlns:a16="http://schemas.microsoft.com/office/drawing/2014/main" id="{96D45FD1-7766-80CE-7CF6-84CF3B40EDEA}"/>
              </a:ext>
            </a:extLst>
          </p:cNvPr>
          <p:cNvSpPr>
            <a:spLocks noGrp="1"/>
          </p:cNvSpPr>
          <p:nvPr>
            <p:ph idx="1"/>
          </p:nvPr>
        </p:nvSpPr>
        <p:spPr>
          <a:xfrm>
            <a:off x="838200" y="1825625"/>
            <a:ext cx="10515600" cy="4749346"/>
          </a:xfrm>
        </p:spPr>
        <p:txBody>
          <a:bodyPr>
            <a:normAutofit/>
          </a:bodyPr>
          <a:lstStyle/>
          <a:p>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Buddhist monk, a paraprofessional, was invited to Cambodia multiple times during the Khmer Rouge Tribunal set up to prosecute the Khmer Rouge senior leaders and those considered most responsible for the Killing Fields and crimes against humanity. </a:t>
            </a:r>
          </a:p>
          <a:p>
            <a:pPr lvl="1"/>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Cambodian providers addressed mental health needs in spiritual terms and that the Buddhist temples were working in concert with the providers. </a:t>
            </a:r>
          </a:p>
          <a:p>
            <a:r>
              <a:rPr lang="en-US" sz="1900" dirty="0">
                <a:solidFill>
                  <a:prstClr val="black"/>
                </a:solidFill>
                <a:latin typeface="Arial" panose="020B0604020202020204" pitchFamily="34" charset="0"/>
                <a:cs typeface="Arial" panose="020B0604020202020204" pitchFamily="34" charset="0"/>
              </a:rPr>
              <a:t>Gardner developed and implemented the pilot 12-week Meditation Group program to </a:t>
            </a:r>
          </a:p>
          <a:p>
            <a:pPr lvl="1"/>
            <a:r>
              <a:rPr lang="en-US" sz="1500" dirty="0">
                <a:solidFill>
                  <a:prstClr val="black"/>
                </a:solidFill>
                <a:latin typeface="Arial" panose="020B0604020202020204" pitchFamily="34" charset="0"/>
                <a:cs typeface="Arial" panose="020B0604020202020204" pitchFamily="34" charset="0"/>
              </a:rPr>
              <a:t>(1) address compounded trauma and acculturation-related stress, </a:t>
            </a:r>
          </a:p>
          <a:p>
            <a:pPr lvl="1"/>
            <a:r>
              <a:rPr lang="en-US" sz="1500" dirty="0">
                <a:solidFill>
                  <a:prstClr val="black"/>
                </a:solidFill>
                <a:latin typeface="Arial" panose="020B0604020202020204" pitchFamily="34" charset="0"/>
                <a:cs typeface="Arial" panose="020B0604020202020204" pitchFamily="34" charset="0"/>
              </a:rPr>
              <a:t>(2) somatization, and </a:t>
            </a:r>
          </a:p>
          <a:p>
            <a:pPr lvl="1"/>
            <a:r>
              <a:rPr lang="en-US" sz="1500" dirty="0">
                <a:solidFill>
                  <a:prstClr val="black"/>
                </a:solidFill>
                <a:latin typeface="Arial" panose="020B0604020202020204" pitchFamily="34" charset="0"/>
                <a:cs typeface="Arial" panose="020B0604020202020204" pitchFamily="34" charset="0"/>
              </a:rPr>
              <a:t>(3) the perception of trauma and the adaptation process within a cultural value system, such as the concept of karma.</a:t>
            </a:r>
          </a:p>
          <a:p>
            <a:r>
              <a:rPr lang="en-US" sz="1900" dirty="0">
                <a:solidFill>
                  <a:prstClr val="black"/>
                </a:solidFill>
                <a:latin typeface="Arial" panose="020B0604020202020204" pitchFamily="34" charset="0"/>
                <a:cs typeface="Arial" panose="020B0604020202020204" pitchFamily="34" charset="0"/>
              </a:rPr>
              <a:t>We already discussed that many Cambodian refugees frequently express their emotional and psychological distress in somatic ways. </a:t>
            </a:r>
          </a:p>
          <a:p>
            <a:r>
              <a:rPr lang="en-US" sz="1900" dirty="0">
                <a:solidFill>
                  <a:prstClr val="black"/>
                </a:solidFill>
                <a:latin typeface="Arial" panose="020B0604020202020204" pitchFamily="34" charset="0"/>
                <a:cs typeface="Arial" panose="020B0604020202020204" pitchFamily="34" charset="0"/>
              </a:rPr>
              <a:t>The concepts of reincarnation and karma are Buddhist in nature. And Buddhism is deeply rooted in the Cambodian people’s beliefs and behaviors. Karma is defined as “the individual’s actions or thoughts in a prior existence that affect life in the present” (Hsu, Davies, &amp; Hansen, 2004, p.198).   </a:t>
            </a:r>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E43FDCD-4D1E-7549-D4A4-EB72E0946FF9}"/>
              </a:ext>
            </a:extLst>
          </p:cNvPr>
          <p:cNvSpPr>
            <a:spLocks noGrp="1"/>
          </p:cNvSpPr>
          <p:nvPr>
            <p:ph type="ftr" sz="quarter" idx="11"/>
          </p:nvPr>
        </p:nvSpPr>
        <p:spPr/>
        <p:txBody>
          <a:bodyPr/>
          <a:lstStyle/>
          <a:p>
            <a:r>
              <a:rPr lang="es-ES" dirty="0"/>
              <a:t>Source: Han, M., Valencia, M., Lee, Y.S., &amp; De </a:t>
            </a:r>
            <a:r>
              <a:rPr lang="es-ES" dirty="0" err="1"/>
              <a:t>Leon</a:t>
            </a:r>
            <a:r>
              <a:rPr lang="es-ES" dirty="0"/>
              <a:t>, J., 2012</a:t>
            </a:r>
            <a:endParaRPr lang="en-US" dirty="0"/>
          </a:p>
        </p:txBody>
      </p:sp>
    </p:spTree>
    <p:extLst>
      <p:ext uri="{BB962C8B-B14F-4D97-AF65-F5344CB8AC3E}">
        <p14:creationId xmlns:p14="http://schemas.microsoft.com/office/powerpoint/2010/main" val="52173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7448-A7F0-ADE5-0BCA-AB4647BDF289}"/>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Pilot Psycho-Social-Cultural Treatment Group Program (Cont’d)</a:t>
            </a:r>
            <a:endParaRPr lang="en-US" sz="2400" b="1" dirty="0"/>
          </a:p>
        </p:txBody>
      </p:sp>
      <p:sp>
        <p:nvSpPr>
          <p:cNvPr id="3" name="Content Placeholder 2">
            <a:extLst>
              <a:ext uri="{FF2B5EF4-FFF2-40B4-BE49-F238E27FC236}">
                <a16:creationId xmlns:a16="http://schemas.microsoft.com/office/drawing/2014/main" id="{13C49748-B2D9-125D-8266-7CFF4EC24429}"/>
              </a:ext>
            </a:extLst>
          </p:cNvPr>
          <p:cNvSpPr>
            <a:spLocks noGrp="1"/>
          </p:cNvSpPr>
          <p:nvPr>
            <p:ph idx="1"/>
          </p:nvPr>
        </p:nvSpPr>
        <p:spPr>
          <a:xfrm>
            <a:off x="838200" y="1447800"/>
            <a:ext cx="11049000" cy="5273675"/>
          </a:xfrm>
        </p:spPr>
        <p:txBody>
          <a:bodyPr>
            <a:normAutofit lnSpcReduction="10000"/>
          </a:bodyPr>
          <a:lstStyle/>
          <a:p>
            <a:r>
              <a:rPr lang="en-US" sz="2000" dirty="0">
                <a:latin typeface="Arial" panose="020B0604020202020204" pitchFamily="34" charset="0"/>
                <a:cs typeface="Arial" panose="020B0604020202020204" pitchFamily="34" charset="0"/>
              </a:rPr>
              <a:t>Karma teaches that one reaps (in the current life) the fruits of what one has sown in the past or in the past life. Karma emphasizes the virtue of accepting and embracing anguish and pain willfully and mindfully. </a:t>
            </a:r>
          </a:p>
          <a:p>
            <a:r>
              <a:rPr lang="en-US" sz="2000" dirty="0">
                <a:latin typeface="Arial" panose="020B0604020202020204" pitchFamily="34" charset="0"/>
                <a:cs typeface="Arial" panose="020B0604020202020204" pitchFamily="34" charset="0"/>
              </a:rPr>
              <a:t>It also teaches the importance of the “here and now” and a “future-oriented” approach. Thus, an approach cultivating mindful awareness of karma, along with the “here and now,” should be incorporated into treatment. </a:t>
            </a:r>
          </a:p>
          <a:p>
            <a:r>
              <a:rPr lang="en-US" sz="2000" dirty="0">
                <a:latin typeface="Arial" panose="020B0604020202020204" pitchFamily="34" charset="0"/>
                <a:cs typeface="Arial" panose="020B0604020202020204" pitchFamily="34" charset="0"/>
              </a:rPr>
              <a:t>The pilot Meditation Group program adapted the </a:t>
            </a:r>
            <a:r>
              <a:rPr lang="en-US" sz="2000" dirty="0" err="1">
                <a:latin typeface="Arial" panose="020B0604020202020204" pitchFamily="34" charset="0"/>
                <a:cs typeface="Arial" panose="020B0604020202020204" pitchFamily="34" charset="0"/>
              </a:rPr>
              <a:t>Brahmavihara</a:t>
            </a:r>
            <a:r>
              <a:rPr lang="en-US" sz="2000" dirty="0">
                <a:latin typeface="Arial" panose="020B0604020202020204" pitchFamily="34" charset="0"/>
                <a:cs typeface="Arial" panose="020B0604020202020204" pitchFamily="34" charset="0"/>
              </a:rPr>
              <a:t>, another Buddhist concept, to address the cognitive thought process and restructuring. </a:t>
            </a:r>
          </a:p>
          <a:p>
            <a:r>
              <a:rPr lang="en-US" sz="2000" dirty="0">
                <a:latin typeface="Arial" panose="020B0604020202020204" pitchFamily="34" charset="0"/>
                <a:cs typeface="Arial" panose="020B0604020202020204" pitchFamily="34" charset="0"/>
              </a:rPr>
              <a:t>Many traumatized Cambodian refugees had great difficulty reestablishing trust with others (after the Killing Fields) and tended to internalize a sense of their own worthlessness and powerlessness (or learned helplessness).</a:t>
            </a:r>
          </a:p>
          <a:p>
            <a:r>
              <a:rPr lang="en-US" sz="2000" dirty="0" err="1">
                <a:latin typeface="Arial" panose="020B0604020202020204" pitchFamily="34" charset="0"/>
                <a:cs typeface="Arial" panose="020B0604020202020204" pitchFamily="34" charset="0"/>
              </a:rPr>
              <a:t>Brahmavihara</a:t>
            </a:r>
            <a:r>
              <a:rPr lang="en-US" sz="2000" dirty="0">
                <a:latin typeface="Arial" panose="020B0604020202020204" pitchFamily="34" charset="0"/>
                <a:cs typeface="Arial" panose="020B0604020202020204" pitchFamily="34" charset="0"/>
              </a:rPr>
              <a:t> consists of four virtues: </a:t>
            </a:r>
          </a:p>
          <a:p>
            <a:pPr lvl="1"/>
            <a:r>
              <a:rPr lang="en-US" sz="1600" dirty="0">
                <a:latin typeface="Arial" panose="020B0604020202020204" pitchFamily="34" charset="0"/>
                <a:cs typeface="Arial" panose="020B0604020202020204" pitchFamily="34" charset="0"/>
              </a:rPr>
              <a:t>(1) Metta (loving-kindness), </a:t>
            </a:r>
          </a:p>
          <a:p>
            <a:pPr lvl="1"/>
            <a:r>
              <a:rPr lang="en-US" sz="1600" dirty="0">
                <a:latin typeface="Arial" panose="020B0604020202020204" pitchFamily="34" charset="0"/>
                <a:cs typeface="Arial" panose="020B0604020202020204" pitchFamily="34" charset="0"/>
              </a:rPr>
              <a:t>(2) karuna (compassion), </a:t>
            </a:r>
          </a:p>
          <a:p>
            <a:pPr lvl="1"/>
            <a:r>
              <a:rPr lang="en-US" sz="1600" dirty="0">
                <a:latin typeface="Arial" panose="020B0604020202020204" pitchFamily="34" charset="0"/>
                <a:cs typeface="Arial" panose="020B0604020202020204" pitchFamily="34" charset="0"/>
              </a:rPr>
              <a:t>(3) </a:t>
            </a:r>
            <a:r>
              <a:rPr lang="en-US" sz="1600" dirty="0" err="1">
                <a:latin typeface="Arial" panose="020B0604020202020204" pitchFamily="34" charset="0"/>
                <a:cs typeface="Arial" panose="020B0604020202020204" pitchFamily="34" charset="0"/>
              </a:rPr>
              <a:t>mudita</a:t>
            </a:r>
            <a:r>
              <a:rPr lang="en-US" sz="1600" dirty="0">
                <a:latin typeface="Arial" panose="020B0604020202020204" pitchFamily="34" charset="0"/>
                <a:cs typeface="Arial" panose="020B0604020202020204" pitchFamily="34" charset="0"/>
              </a:rPr>
              <a:t> (sympathetic joy), and (4) </a:t>
            </a:r>
            <a:r>
              <a:rPr lang="en-US" sz="1600" dirty="0" err="1">
                <a:latin typeface="Arial" panose="020B0604020202020204" pitchFamily="34" charset="0"/>
                <a:cs typeface="Arial" panose="020B0604020202020204" pitchFamily="34" charset="0"/>
              </a:rPr>
              <a:t>upekkha</a:t>
            </a:r>
            <a:r>
              <a:rPr lang="en-US" sz="1600" dirty="0">
                <a:latin typeface="Arial" panose="020B0604020202020204" pitchFamily="34" charset="0"/>
                <a:cs typeface="Arial" panose="020B0604020202020204" pitchFamily="34" charset="0"/>
              </a:rPr>
              <a:t> (equanimity). </a:t>
            </a:r>
          </a:p>
          <a:p>
            <a:r>
              <a:rPr lang="en-US" sz="2000" dirty="0">
                <a:latin typeface="Arial" panose="020B0604020202020204" pitchFamily="34" charset="0"/>
                <a:cs typeface="Arial" panose="020B0604020202020204" pitchFamily="34" charset="0"/>
              </a:rPr>
              <a:t>Combined with mindfulness meditation and cognitive-psychological treatment (</a:t>
            </a:r>
            <a:r>
              <a:rPr lang="en-US" sz="2000" dirty="0" err="1">
                <a:latin typeface="Arial" panose="020B0604020202020204" pitchFamily="34" charset="0"/>
                <a:cs typeface="Arial" panose="020B0604020202020204" pitchFamily="34" charset="0"/>
              </a:rPr>
              <a:t>Brahmavihara</a:t>
            </a:r>
            <a:r>
              <a:rPr lang="en-US" sz="2000" dirty="0">
                <a:latin typeface="Arial" panose="020B0604020202020204" pitchFamily="34" charset="0"/>
                <a:cs typeface="Arial" panose="020B0604020202020204" pitchFamily="34" charset="0"/>
              </a:rPr>
              <a:t>), the modified family therapy approach was implemented to help Cambodian parents strengthen relationships with their children.      </a:t>
            </a:r>
          </a:p>
        </p:txBody>
      </p:sp>
      <p:sp>
        <p:nvSpPr>
          <p:cNvPr id="5" name="Footer Placeholder 4">
            <a:extLst>
              <a:ext uri="{FF2B5EF4-FFF2-40B4-BE49-F238E27FC236}">
                <a16:creationId xmlns:a16="http://schemas.microsoft.com/office/drawing/2014/main" id="{7CEBF5D1-D006-BC0C-D05F-813D5D0C48F1}"/>
              </a:ext>
            </a:extLst>
          </p:cNvPr>
          <p:cNvSpPr>
            <a:spLocks noGrp="1"/>
          </p:cNvSpPr>
          <p:nvPr>
            <p:ph type="ftr" sz="quarter" idx="11"/>
          </p:nvPr>
        </p:nvSpPr>
        <p:spPr/>
        <p:txBody>
          <a:bodyPr/>
          <a:lstStyle/>
          <a:p>
            <a:r>
              <a:rPr lang="es-ES"/>
              <a:t>Source: Han, M., Valencia, M., Lee, Y.S., &amp; De Leon, J., 2012</a:t>
            </a:r>
            <a:endParaRPr lang="en-US"/>
          </a:p>
        </p:txBody>
      </p:sp>
    </p:spTree>
    <p:extLst>
      <p:ext uri="{BB962C8B-B14F-4D97-AF65-F5344CB8AC3E}">
        <p14:creationId xmlns:p14="http://schemas.microsoft.com/office/powerpoint/2010/main" val="1940324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0A7C-C523-55BE-FF0F-2C75C03D7640}"/>
              </a:ext>
            </a:extLst>
          </p:cNvPr>
          <p:cNvSpPr>
            <a:spLocks noGrp="1"/>
          </p:cNvSpPr>
          <p:nvPr>
            <p:ph type="title"/>
          </p:nvPr>
        </p:nvSpPr>
        <p:spPr>
          <a:xfrm>
            <a:off x="912628" y="136525"/>
            <a:ext cx="10515600" cy="1325563"/>
          </a:xfrm>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Pilot Psycho-Social-Cultural Treatment Group Program (Cont’d)</a:t>
            </a:r>
            <a:endParaRPr lang="en-US" sz="2400" b="1" dirty="0"/>
          </a:p>
        </p:txBody>
      </p:sp>
      <p:sp>
        <p:nvSpPr>
          <p:cNvPr id="3" name="Content Placeholder 2">
            <a:extLst>
              <a:ext uri="{FF2B5EF4-FFF2-40B4-BE49-F238E27FC236}">
                <a16:creationId xmlns:a16="http://schemas.microsoft.com/office/drawing/2014/main" id="{5F973E6B-697B-0BEC-E2D0-45850B331743}"/>
              </a:ext>
            </a:extLst>
          </p:cNvPr>
          <p:cNvSpPr>
            <a:spLocks noGrp="1"/>
          </p:cNvSpPr>
          <p:nvPr>
            <p:ph idx="1"/>
          </p:nvPr>
        </p:nvSpPr>
        <p:spPr>
          <a:xfrm>
            <a:off x="685799" y="1307804"/>
            <a:ext cx="10951029" cy="5550195"/>
          </a:xfrm>
        </p:spPr>
        <p:txBody>
          <a:bodyPr>
            <a:normAutofit fontScale="92500" lnSpcReduction="10000"/>
          </a:bodyPr>
          <a:lstStyle/>
          <a:p>
            <a:r>
              <a:rPr lang="en-US" sz="2000" dirty="0">
                <a:latin typeface="Arial" panose="020B0604020202020204" pitchFamily="34" charset="0"/>
                <a:cs typeface="Arial" panose="020B0604020202020204" pitchFamily="34" charset="0"/>
              </a:rPr>
              <a:t>Assessed its effectiveness: Gardner – SJSU partnership.</a:t>
            </a:r>
          </a:p>
          <a:p>
            <a:r>
              <a:rPr lang="en-US" sz="2000" dirty="0">
                <a:latin typeface="Arial" panose="020B0604020202020204" pitchFamily="34" charset="0"/>
                <a:cs typeface="Arial" panose="020B0604020202020204" pitchFamily="34" charset="0"/>
              </a:rPr>
              <a:t>There were 57 Cambodian clients who received mental health services at Gardner and were eligible for this pilot study. Out of the 57 clients, only 9 participants (15.8%) were eligible to participate in this 12-week Meditation Group program. Among the 9 participants, females accounted for 77.8% and males accounted for 22.2% of the sample.</a:t>
            </a:r>
          </a:p>
          <a:p>
            <a:r>
              <a:rPr lang="en-US" sz="2000" dirty="0">
                <a:latin typeface="Arial" panose="020B0604020202020204" pitchFamily="34" charset="0"/>
                <a:cs typeface="Arial" panose="020B0604020202020204" pitchFamily="34" charset="0"/>
              </a:rPr>
              <a:t>The clients ranged from 38 to 69 years of age, with a mean age of 54.0 years old. </a:t>
            </a:r>
          </a:p>
          <a:p>
            <a:pPr lvl="1"/>
            <a:r>
              <a:rPr lang="en-US" sz="1600" dirty="0">
                <a:latin typeface="Arial" panose="020B0604020202020204" pitchFamily="34" charset="0"/>
                <a:cs typeface="Arial" panose="020B0604020202020204" pitchFamily="34" charset="0"/>
              </a:rPr>
              <a:t>All participants were refugees who had emigrated from Cambodia to the United States after the fall of Phnom Penh, the capital city of Cambodia, in 1975.</a:t>
            </a:r>
          </a:p>
          <a:p>
            <a:r>
              <a:rPr lang="en-US" sz="2000" dirty="0">
                <a:latin typeface="Arial" panose="020B0604020202020204" pitchFamily="34" charset="0"/>
                <a:cs typeface="Arial" panose="020B0604020202020204" pitchFamily="34" charset="0"/>
              </a:rPr>
              <a:t>The findings demonstrated that the pilot Meditation Group program helped traumatized Cambodian clients reduce PTSD (Post-Traumatic Stress Disorder) symptoms and family-related acculturation stress. </a:t>
            </a:r>
          </a:p>
          <a:p>
            <a:r>
              <a:rPr lang="en-US" sz="2000" dirty="0">
                <a:latin typeface="Arial" panose="020B0604020202020204" pitchFamily="34" charset="0"/>
                <a:cs typeface="Arial" panose="020B0604020202020204" pitchFamily="34" charset="0"/>
              </a:rPr>
              <a:t>Thus, the findings indicated that the combination of mindfulness meditation, cognitive-psychological treatment, and the modified family-treatment approach supported cognitive restructuring, or the ability to change disrupted and internalized thought processes that result from trauma. </a:t>
            </a:r>
          </a:p>
          <a:p>
            <a:r>
              <a:rPr lang="en-US" sz="2000" dirty="0">
                <a:latin typeface="Arial" panose="020B0604020202020204" pitchFamily="34" charset="0"/>
                <a:cs typeface="Arial" panose="020B0604020202020204" pitchFamily="34" charset="0"/>
              </a:rPr>
              <a:t>The four </a:t>
            </a:r>
            <a:r>
              <a:rPr lang="en-US" sz="2000" dirty="0" err="1">
                <a:latin typeface="Arial" panose="020B0604020202020204" pitchFamily="34" charset="0"/>
                <a:cs typeface="Arial" panose="020B0604020202020204" pitchFamily="34" charset="0"/>
              </a:rPr>
              <a:t>Brahmavihara</a:t>
            </a:r>
            <a:r>
              <a:rPr lang="en-US" sz="2000" dirty="0">
                <a:latin typeface="Arial" panose="020B0604020202020204" pitchFamily="34" charset="0"/>
                <a:cs typeface="Arial" panose="020B0604020202020204" pitchFamily="34" charset="0"/>
              </a:rPr>
              <a:t> virtues seemed to elevate clients to a higher spiritual level, which helped counteract the harmful effects of mental defilements such as anger, envy, greed, and worry.</a:t>
            </a:r>
          </a:p>
          <a:p>
            <a:r>
              <a:rPr lang="en-US" sz="2000" dirty="0">
                <a:latin typeface="Arial" panose="020B0604020202020204" pitchFamily="34" charset="0"/>
                <a:cs typeface="Arial" panose="020B0604020202020204" pitchFamily="34" charset="0"/>
              </a:rPr>
              <a:t>By working collaboratively with a Buddhist monk throughout the pilot program, the Gardner agency utilized a nontraditional service delivery effectively.      </a:t>
            </a:r>
          </a:p>
        </p:txBody>
      </p:sp>
      <p:sp>
        <p:nvSpPr>
          <p:cNvPr id="5" name="Footer Placeholder 4">
            <a:extLst>
              <a:ext uri="{FF2B5EF4-FFF2-40B4-BE49-F238E27FC236}">
                <a16:creationId xmlns:a16="http://schemas.microsoft.com/office/drawing/2014/main" id="{9B46493F-44BD-97BD-952D-330B85412880}"/>
              </a:ext>
            </a:extLst>
          </p:cNvPr>
          <p:cNvSpPr>
            <a:spLocks noGrp="1"/>
          </p:cNvSpPr>
          <p:nvPr>
            <p:ph type="ftr" sz="quarter" idx="11"/>
          </p:nvPr>
        </p:nvSpPr>
        <p:spPr/>
        <p:txBody>
          <a:bodyPr/>
          <a:lstStyle/>
          <a:p>
            <a:r>
              <a:rPr lang="es-ES"/>
              <a:t>Source: Han, M., Valencia, M., Lee, Y.S., &amp; De Leon, J., 2012</a:t>
            </a:r>
            <a:endParaRPr lang="en-US"/>
          </a:p>
        </p:txBody>
      </p:sp>
    </p:spTree>
    <p:extLst>
      <p:ext uri="{BB962C8B-B14F-4D97-AF65-F5344CB8AC3E}">
        <p14:creationId xmlns:p14="http://schemas.microsoft.com/office/powerpoint/2010/main" val="275883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2EF4-80BA-8203-A95F-F60AC292835B}"/>
              </a:ext>
            </a:extLst>
          </p:cNvPr>
          <p:cNvSpPr>
            <a:spLocks noGrp="1"/>
          </p:cNvSpPr>
          <p:nvPr>
            <p:ph type="title"/>
          </p:nvPr>
        </p:nvSpPr>
        <p:spPr/>
        <p:txBody>
          <a:bodyPr/>
          <a:lstStyle/>
          <a:p>
            <a:pPr algn="ctr"/>
            <a:r>
              <a:rPr kumimoji="0" lang="en-US" sz="32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What Happened After the Pilot Psycho-Social-Cultural Treatment Group Program?</a:t>
            </a:r>
            <a:endParaRPr lang="en-US" b="1" i="1" dirty="0"/>
          </a:p>
        </p:txBody>
      </p:sp>
      <p:sp>
        <p:nvSpPr>
          <p:cNvPr id="3" name="Content Placeholder 2">
            <a:extLst>
              <a:ext uri="{FF2B5EF4-FFF2-40B4-BE49-F238E27FC236}">
                <a16:creationId xmlns:a16="http://schemas.microsoft.com/office/drawing/2014/main" id="{8CD032D1-A6FF-7F31-31F9-40D4C84BA950}"/>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Erica Mu, a reporter, wrote an article titled “</a:t>
            </a:r>
            <a:r>
              <a:rPr lang="en-US" sz="2000" i="1" dirty="0">
                <a:latin typeface="Arial" panose="020B0604020202020204" pitchFamily="34" charset="0"/>
                <a:cs typeface="Arial" panose="020B0604020202020204" pitchFamily="34" charset="0"/>
              </a:rPr>
              <a:t>Finding Mental Health Somewhere Between East and West</a:t>
            </a:r>
            <a:r>
              <a:rPr lang="en-US" sz="2000" dirty="0">
                <a:latin typeface="Arial" panose="020B0604020202020204" pitchFamily="34" charset="0"/>
                <a:cs typeface="Arial" panose="020B0604020202020204" pitchFamily="34" charset="0"/>
              </a:rPr>
              <a:t>,” reporting on the Meditation Group co-facilitated by me and my colleague.</a:t>
            </a:r>
          </a:p>
          <a:p>
            <a:r>
              <a:rPr lang="en-US" sz="2000" dirty="0">
                <a:latin typeface="Arial" panose="020B0604020202020204" pitchFamily="34" charset="0"/>
                <a:cs typeface="Arial" panose="020B0604020202020204" pitchFamily="34" charset="0"/>
              </a:rPr>
              <a:t> A book chapter about “</a:t>
            </a:r>
            <a:r>
              <a:rPr lang="en-US" sz="2000" i="1" dirty="0">
                <a:latin typeface="Arial" panose="020B0604020202020204" pitchFamily="34" charset="0"/>
                <a:cs typeface="Arial" panose="020B0604020202020204" pitchFamily="34" charset="0"/>
              </a:rPr>
              <a:t>The Cambodian Lotus Thrives Under a California Sun: How a Mental Health Clinic Partnered With a Khmer Buddhist Temple to Reach Killing Fields Refugees Living in California</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NPR Showcase in 2022</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9BC50F-E2CD-412E-B46E-7DD872C50908}"/>
              </a:ext>
            </a:extLst>
          </p:cNvPr>
          <p:cNvSpPr>
            <a:spLocks noGrp="1"/>
          </p:cNvSpPr>
          <p:nvPr>
            <p:ph type="sldNum" sz="quarter" idx="12"/>
          </p:nvPr>
        </p:nvSpPr>
        <p:spPr/>
        <p:txBody>
          <a:bodyPr/>
          <a:lstStyle/>
          <a:p>
            <a:fld id="{330EA680-D336-4FF7-8B7A-9848BB0A1C32}" type="slidenum">
              <a:rPr lang="en-US" smtClean="0"/>
              <a:t>39</a:t>
            </a:fld>
            <a:endParaRPr lang="en-US"/>
          </a:p>
        </p:txBody>
      </p:sp>
      <p:pic>
        <p:nvPicPr>
          <p:cNvPr id="6" name="Picture 5">
            <a:extLst>
              <a:ext uri="{FF2B5EF4-FFF2-40B4-BE49-F238E27FC236}">
                <a16:creationId xmlns:a16="http://schemas.microsoft.com/office/drawing/2014/main" id="{7488500A-AF31-6558-76F4-E9AE67CF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4286445"/>
            <a:ext cx="7804299" cy="2206430"/>
          </a:xfrm>
          <a:prstGeom prst="rect">
            <a:avLst/>
          </a:prstGeom>
        </p:spPr>
      </p:pic>
    </p:spTree>
    <p:extLst>
      <p:ext uri="{BB962C8B-B14F-4D97-AF65-F5344CB8AC3E}">
        <p14:creationId xmlns:p14="http://schemas.microsoft.com/office/powerpoint/2010/main" val="154665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3D99-A81A-4E21-B198-8139A8D6EC6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The Vietnam War, the American Bombings, and the Cambodian Civil War</a:t>
            </a:r>
          </a:p>
        </p:txBody>
      </p:sp>
      <p:sp>
        <p:nvSpPr>
          <p:cNvPr id="3" name="Content Placeholder 2">
            <a:extLst>
              <a:ext uri="{FF2B5EF4-FFF2-40B4-BE49-F238E27FC236}">
                <a16:creationId xmlns:a16="http://schemas.microsoft.com/office/drawing/2014/main" id="{2A37C66D-716B-8588-308E-540C6C075226}"/>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000" dirty="0">
                <a:latin typeface="Arial"/>
                <a:cs typeface="Arial"/>
              </a:rPr>
              <a:t>The Vietnam War (1955 to 1975) was not just a conflict between North Vietnam and South Vietnam.</a:t>
            </a:r>
          </a:p>
          <a:p>
            <a:r>
              <a:rPr lang="en-US" sz="2000" dirty="0">
                <a:latin typeface="Arial"/>
                <a:cs typeface="Arial"/>
              </a:rPr>
              <a:t>The Vietnam War spilled over into Cambodia and led to the US involvement.</a:t>
            </a:r>
          </a:p>
          <a:p>
            <a:r>
              <a:rPr lang="en-US" sz="2000" dirty="0">
                <a:latin typeface="Arial"/>
                <a:cs typeface="Arial"/>
              </a:rPr>
              <a:t>The US began the bombardment, hitting deep inside Cambodia's borders.</a:t>
            </a:r>
          </a:p>
          <a:p>
            <a:pPr lvl="1">
              <a:buFont typeface="Courier New" panose="020B0604020202020204" pitchFamily="34" charset="0"/>
              <a:buChar char="o"/>
            </a:pPr>
            <a:r>
              <a:rPr lang="en-US" sz="2000" dirty="0">
                <a:latin typeface="Arial"/>
                <a:cs typeface="Arial"/>
              </a:rPr>
              <a:t>To root out the Vietnamese Communists.</a:t>
            </a:r>
          </a:p>
          <a:p>
            <a:pPr lvl="1">
              <a:buFont typeface="Courier New" panose="020B0604020202020204" pitchFamily="34" charset="0"/>
              <a:buChar char="o"/>
            </a:pPr>
            <a:r>
              <a:rPr lang="en-US" sz="2000" dirty="0">
                <a:latin typeface="Arial"/>
                <a:cs typeface="Arial"/>
              </a:rPr>
              <a:t>To disrupt their supply lines.</a:t>
            </a:r>
          </a:p>
          <a:p>
            <a:pPr lvl="1">
              <a:buFont typeface="Courier New" panose="020B0604020202020204" pitchFamily="34" charset="0"/>
              <a:buChar char="o"/>
            </a:pPr>
            <a:r>
              <a:rPr lang="en-US" sz="2000" dirty="0">
                <a:latin typeface="Arial"/>
                <a:cs typeface="Arial"/>
              </a:rPr>
              <a:t>To stop the Khmer Rouge (i.e., the Cambodian Communists fighting in the Civil War) from advancing toward Phnom Penh, the capital city of Cambodia .</a:t>
            </a:r>
          </a:p>
          <a:p>
            <a:r>
              <a:rPr lang="en-US" sz="2000" dirty="0">
                <a:latin typeface="Arial"/>
                <a:cs typeface="Arial"/>
              </a:rPr>
              <a:t>How heavily bombed was Cambodia? (to gain a little perspective).</a:t>
            </a:r>
          </a:p>
          <a:p>
            <a:r>
              <a:rPr lang="en-US" sz="2000" dirty="0">
                <a:latin typeface="Arial"/>
                <a:cs typeface="Arial"/>
              </a:rPr>
              <a:t>During World War II, the Allies dropped just over 2 million tons of bombs, including the bombs that struck Hiroshima and Nagasaki.</a:t>
            </a:r>
          </a:p>
        </p:txBody>
      </p:sp>
      <p:sp>
        <p:nvSpPr>
          <p:cNvPr id="5" name="Footer Placeholder 4">
            <a:extLst>
              <a:ext uri="{FF2B5EF4-FFF2-40B4-BE49-F238E27FC236}">
                <a16:creationId xmlns:a16="http://schemas.microsoft.com/office/drawing/2014/main" id="{558E3A96-A045-E8B3-B3CD-157A21DEDE76}"/>
              </a:ext>
            </a:extLst>
          </p:cNvPr>
          <p:cNvSpPr>
            <a:spLocks noGrp="1"/>
          </p:cNvSpPr>
          <p:nvPr>
            <p:ph type="ftr" sz="quarter" idx="11"/>
          </p:nvPr>
        </p:nvSpPr>
        <p:spPr/>
        <p:txBody>
          <a:bodyPr/>
          <a:lstStyle/>
          <a:p>
            <a:r>
              <a:rPr lang="en-US" dirty="0"/>
              <a:t>Source: Owen, T. &amp; Kiernan, B., 2006</a:t>
            </a:r>
          </a:p>
        </p:txBody>
      </p:sp>
    </p:spTree>
    <p:extLst>
      <p:ext uri="{BB962C8B-B14F-4D97-AF65-F5344CB8AC3E}">
        <p14:creationId xmlns:p14="http://schemas.microsoft.com/office/powerpoint/2010/main" val="2677502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BC39-CEFC-723E-9165-5DDB5DDE36F7}"/>
              </a:ext>
            </a:extLst>
          </p:cNvPr>
          <p:cNvSpPr>
            <a:spLocks noGrp="1"/>
          </p:cNvSpPr>
          <p:nvPr>
            <p:ph type="title"/>
          </p:nvPr>
        </p:nvSpPr>
        <p:spPr/>
        <p:txBody>
          <a:bodyPr>
            <a:normAutofit/>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 Culturally Informed Approach to Mental Health, the New H5 Model for Trauma and Recovery  </a:t>
            </a:r>
            <a:endParaRPr lang="en-US" sz="3200" b="1" dirty="0"/>
          </a:p>
        </p:txBody>
      </p:sp>
      <p:sp>
        <p:nvSpPr>
          <p:cNvPr id="3" name="Content Placeholder 2">
            <a:extLst>
              <a:ext uri="{FF2B5EF4-FFF2-40B4-BE49-F238E27FC236}">
                <a16:creationId xmlns:a16="http://schemas.microsoft.com/office/drawing/2014/main" id="{B804ADB7-947F-703B-E91B-6FFDA4C8C894}"/>
              </a:ext>
            </a:extLst>
          </p:cNvPr>
          <p:cNvSpPr>
            <a:spLocks noGrp="1"/>
          </p:cNvSpPr>
          <p:nvPr>
            <p:ph idx="1"/>
          </p:nvPr>
        </p:nvSpPr>
        <p:spPr>
          <a:xfrm>
            <a:off x="838200" y="1825624"/>
            <a:ext cx="10515600" cy="4814661"/>
          </a:xfrm>
        </p:spPr>
        <p:txBody>
          <a:bodyPr>
            <a:normAutofit lnSpcReduction="10000"/>
          </a:bodyPr>
          <a:lstStyle/>
          <a:p>
            <a:r>
              <a:rPr lang="en-US" sz="2000" dirty="0">
                <a:latin typeface="Arial" panose="020B0604020202020204" pitchFamily="34" charset="0"/>
                <a:cs typeface="Arial" panose="020B0604020202020204" pitchFamily="34" charset="0"/>
              </a:rPr>
              <a:t>The Cambodian Family Wellness Project was successful because we focused on family, wellness, and trauma. In 2014, the New H5 Model was released by the Harvard Program in Refugee Trauma. This H5 Model was compatible with our culturally informed approach to mental health, and thus it was utilized to treat our traumatized Cambodian clients.  </a:t>
            </a:r>
          </a:p>
          <a:p>
            <a:r>
              <a:rPr lang="en-US" sz="2000" dirty="0">
                <a:latin typeface="Arial" panose="020B0604020202020204" pitchFamily="34" charset="0"/>
                <a:cs typeface="Arial" panose="020B0604020202020204" pitchFamily="34" charset="0"/>
              </a:rPr>
              <a:t>The H5 Model “addresses the mental and physical health issues related to trauma suffered by refugees, the relationship between mental and physical health problems prevalent among refugee populations, the potential for trauma to persist in refugee camps, and the need for a new, more comprehensive model of refugee care” (p.3).</a:t>
            </a:r>
          </a:p>
          <a:p>
            <a:r>
              <a:rPr lang="en-US" sz="2000" dirty="0">
                <a:latin typeface="Arial" panose="020B0604020202020204" pitchFamily="34" charset="0"/>
                <a:cs typeface="Arial" panose="020B0604020202020204" pitchFamily="34" charset="0"/>
              </a:rPr>
              <a:t>The H5 Model has five overlapping dimensions and the core of the model</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Trauma Story.</a:t>
            </a:r>
          </a:p>
          <a:p>
            <a:r>
              <a:rPr lang="en-US" sz="2000" dirty="0">
                <a:latin typeface="Arial" panose="020B0604020202020204" pitchFamily="34" charset="0"/>
                <a:cs typeface="Arial" panose="020B0604020202020204" pitchFamily="34" charset="0"/>
              </a:rPr>
              <a:t>Trauma Stories are stories told by survivor patients of distressing and painful personal and social events. The Trauma Story has four elements, and the primary element is the Factual Accounting of Events, or what actually happened to the storyteller, i.e., the brutal facts.</a:t>
            </a:r>
          </a:p>
          <a:p>
            <a:r>
              <a:rPr lang="en-US" sz="2000" dirty="0">
                <a:latin typeface="Arial" panose="020B0604020202020204" pitchFamily="34" charset="0"/>
                <a:cs typeface="Arial" panose="020B0604020202020204" pitchFamily="34" charset="0"/>
              </a:rPr>
              <a:t>Each trauma story reveals the survivor’s sociocultural history in miniature, depicting the traditions, customs and values in which their story is embedded. The storyteller cannot avoid revealing the Cultural Meaning of Trauma.  </a:t>
            </a:r>
          </a:p>
        </p:txBody>
      </p:sp>
      <p:sp>
        <p:nvSpPr>
          <p:cNvPr id="4" name="Slide Number Placeholder 3">
            <a:extLst>
              <a:ext uri="{FF2B5EF4-FFF2-40B4-BE49-F238E27FC236}">
                <a16:creationId xmlns:a16="http://schemas.microsoft.com/office/drawing/2014/main" id="{9A3DBB39-1BD9-92EC-933D-F4DF49B8C80A}"/>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3264982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4930-CD05-3B95-EF16-8F096C8AC88A}"/>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 Culturally Informed Approach to Mental Health, the New H5 Model for Trauma and Recovery (Cont’d) </a:t>
            </a:r>
            <a:endParaRPr lang="en-US" sz="2400" b="1" dirty="0"/>
          </a:p>
        </p:txBody>
      </p:sp>
      <p:sp>
        <p:nvSpPr>
          <p:cNvPr id="3" name="Content Placeholder 2">
            <a:extLst>
              <a:ext uri="{FF2B5EF4-FFF2-40B4-BE49-F238E27FC236}">
                <a16:creationId xmlns:a16="http://schemas.microsoft.com/office/drawing/2014/main" id="{8CF543CA-6276-738C-CE22-D658A8BD5254}"/>
              </a:ext>
            </a:extLst>
          </p:cNvPr>
          <p:cNvSpPr>
            <a:spLocks noGrp="1"/>
          </p:cNvSpPr>
          <p:nvPr>
            <p:ph idx="1"/>
          </p:nvPr>
        </p:nvSpPr>
        <p:spPr>
          <a:xfrm>
            <a:off x="838200" y="1825624"/>
            <a:ext cx="10515600" cy="4798459"/>
          </a:xfrm>
        </p:spPr>
        <p:txBody>
          <a:bodyPr>
            <a:normAutofit/>
          </a:bodyPr>
          <a:lstStyle/>
          <a:p>
            <a:r>
              <a:rPr lang="en-US" sz="2000" dirty="0">
                <a:latin typeface="Arial" panose="020B0604020202020204" pitchFamily="34" charset="0"/>
                <a:cs typeface="Arial" panose="020B0604020202020204" pitchFamily="34" charset="0"/>
              </a:rPr>
              <a:t>The trauma story also provides a view into the survivor’s spiritual life: his or her capacity to achieve an Enlightened View of the World divorced from ugly and distressful emotions.</a:t>
            </a:r>
          </a:p>
          <a:p>
            <a:r>
              <a:rPr lang="en-US" sz="2000" dirty="0">
                <a:latin typeface="Arial" panose="020B0604020202020204" pitchFamily="34" charset="0"/>
                <a:cs typeface="Arial" panose="020B0604020202020204" pitchFamily="34" charset="0"/>
              </a:rPr>
              <a:t>Often the survivor reaches deep insights when reflecting upon his or her situation, for example, coming to reject social beliefs or attitudes that say he or she is “bad” for having been involved in a tragic event. In every tragic event, there is an opportunity to uncover deep revelation and gain insights. These insights can prove very liberating.</a:t>
            </a:r>
          </a:p>
          <a:p>
            <a:r>
              <a:rPr lang="en-US" sz="2000" dirty="0">
                <a:latin typeface="Arial" panose="020B0604020202020204" pitchFamily="34" charset="0"/>
                <a:cs typeface="Arial" panose="020B0604020202020204" pitchFamily="34" charset="0"/>
              </a:rPr>
              <a:t>The fourth and final element of the trauma story is the Listener-Storyteller Relationship. Storytellers are vulnerable to physical and emotional pain when they retell their stories; therefore, a listener’s patience and sensitivity are crucial. The storyteller is the teacher, and the listener is the student.</a:t>
            </a:r>
          </a:p>
          <a:p>
            <a:r>
              <a:rPr lang="en-US" sz="2000" dirty="0">
                <a:latin typeface="Arial" panose="020B0604020202020204" pitchFamily="34" charset="0"/>
                <a:cs typeface="Arial" panose="020B0604020202020204" pitchFamily="34" charset="0"/>
              </a:rPr>
              <a:t>The Trauma Story is the centerpiece of the medical and emotional care of all patients who have experienced or are experiencing violence.</a:t>
            </a:r>
          </a:p>
          <a:p>
            <a:r>
              <a:rPr lang="en-US" sz="2000" dirty="0">
                <a:latin typeface="Arial" panose="020B0604020202020204" pitchFamily="34" charset="0"/>
                <a:cs typeface="Arial" panose="020B0604020202020204" pitchFamily="34" charset="0"/>
              </a:rPr>
              <a:t>That’s why I always created a safe space and opportunity for my Cambodian clients to feel that they are being heard, understood, and supported in every session.   </a:t>
            </a:r>
          </a:p>
          <a:p>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7065428-44A3-E1CA-031B-5FE6E2AAF370}"/>
              </a:ext>
            </a:extLst>
          </p:cNvPr>
          <p:cNvSpPr>
            <a:spLocks noGrp="1"/>
          </p:cNvSpPr>
          <p:nvPr>
            <p:ph type="ftr" sz="quarter" idx="11"/>
          </p:nvPr>
        </p:nvSpPr>
        <p:spPr/>
        <p:txBody>
          <a:bodyPr/>
          <a:lstStyle/>
          <a:p>
            <a:r>
              <a:rPr lang="fr-FR" dirty="0"/>
              <a:t>Source: https://hprt-cambridge.org/sites/default/files/downloads/THE-NEW-H5-MODEL-TRAUMA-AND-RECOVERY-09.22.14.pdf</a:t>
            </a:r>
            <a:endParaRPr lang="en-US" dirty="0"/>
          </a:p>
        </p:txBody>
      </p:sp>
    </p:spTree>
    <p:extLst>
      <p:ext uri="{BB962C8B-B14F-4D97-AF65-F5344CB8AC3E}">
        <p14:creationId xmlns:p14="http://schemas.microsoft.com/office/powerpoint/2010/main" val="1741924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05DE-D80D-5C24-B29B-A4ACEC3BDA8A}"/>
              </a:ext>
            </a:extLst>
          </p:cNvPr>
          <p:cNvSpPr>
            <a:spLocks noGrp="1"/>
          </p:cNvSpPr>
          <p:nvPr>
            <p:ph type="title"/>
          </p:nvPr>
        </p:nvSpPr>
        <p:spPr/>
        <p:txBody>
          <a:bodyPr/>
          <a:lstStyle/>
          <a:p>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 Culturally Informed Approach to Mental Health, the New H5 Model for Trauma and Recovery (Cont’d) </a:t>
            </a:r>
            <a:endParaRPr lang="en-US" dirty="0"/>
          </a:p>
        </p:txBody>
      </p:sp>
      <p:sp>
        <p:nvSpPr>
          <p:cNvPr id="3" name="Content Placeholder 2">
            <a:extLst>
              <a:ext uri="{FF2B5EF4-FFF2-40B4-BE49-F238E27FC236}">
                <a16:creationId xmlns:a16="http://schemas.microsoft.com/office/drawing/2014/main" id="{070D9116-D836-97AD-C295-38EDD9350BB3}"/>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five overlapping dimensions of the New H5 Model include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Human rights,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Humiliation,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Healing (Self-care),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Health promotion, and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 Habitat. </a:t>
            </a:r>
          </a:p>
          <a:p>
            <a:endParaRPr lang="en-US" dirty="0"/>
          </a:p>
        </p:txBody>
      </p:sp>
      <p:pic>
        <p:nvPicPr>
          <p:cNvPr id="5" name="Picture 4">
            <a:extLst>
              <a:ext uri="{FF2B5EF4-FFF2-40B4-BE49-F238E27FC236}">
                <a16:creationId xmlns:a16="http://schemas.microsoft.com/office/drawing/2014/main" id="{FBA88443-F82A-742D-C5F7-03E49EDFB37A}"/>
              </a:ext>
            </a:extLst>
          </p:cNvPr>
          <p:cNvPicPr>
            <a:picLocks noChangeAspect="1"/>
          </p:cNvPicPr>
          <p:nvPr/>
        </p:nvPicPr>
        <p:blipFill>
          <a:blip r:embed="rId2"/>
          <a:stretch>
            <a:fillRect/>
          </a:stretch>
        </p:blipFill>
        <p:spPr>
          <a:xfrm>
            <a:off x="4206240" y="2387600"/>
            <a:ext cx="5872480" cy="3505200"/>
          </a:xfrm>
          <a:prstGeom prst="rect">
            <a:avLst/>
          </a:prstGeom>
        </p:spPr>
      </p:pic>
      <p:sp>
        <p:nvSpPr>
          <p:cNvPr id="6" name="Footer Placeholder 5">
            <a:extLst>
              <a:ext uri="{FF2B5EF4-FFF2-40B4-BE49-F238E27FC236}">
                <a16:creationId xmlns:a16="http://schemas.microsoft.com/office/drawing/2014/main" id="{124F7041-5882-8440-9CBE-CC19514409F6}"/>
              </a:ext>
            </a:extLst>
          </p:cNvPr>
          <p:cNvSpPr>
            <a:spLocks noGrp="1"/>
          </p:cNvSpPr>
          <p:nvPr>
            <p:ph type="ftr" sz="quarter" idx="11"/>
          </p:nvPr>
        </p:nvSpPr>
        <p:spPr/>
        <p:txBody>
          <a:bodyPr/>
          <a:lstStyle/>
          <a:p>
            <a:r>
              <a:rPr lang="fr-FR"/>
              <a:t>Source: https://hprt-cambridge.org/sites/default/files/downloads/THE-NEW-H5-MODEL-TRAUMA-AND-RECOVERY-09.22.14.pdf</a:t>
            </a:r>
            <a:endParaRPr lang="en-US"/>
          </a:p>
        </p:txBody>
      </p:sp>
    </p:spTree>
    <p:extLst>
      <p:ext uri="{BB962C8B-B14F-4D97-AF65-F5344CB8AC3E}">
        <p14:creationId xmlns:p14="http://schemas.microsoft.com/office/powerpoint/2010/main" val="646138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4CE8-319D-7DA7-06AC-9379AC8F5280}"/>
              </a:ext>
            </a:extLst>
          </p:cNvPr>
          <p:cNvSpPr>
            <a:spLocks noGrp="1"/>
          </p:cNvSpPr>
          <p:nvPr>
            <p:ph type="title"/>
          </p:nvPr>
        </p:nvSpPr>
        <p:spPr>
          <a:xfrm>
            <a:off x="838200" y="153917"/>
            <a:ext cx="10515600" cy="1325563"/>
          </a:xfrm>
        </p:spPr>
        <p:txBody>
          <a:bodyPr>
            <a:normAutofit/>
          </a:bodyPr>
          <a:lstStyle/>
          <a:p>
            <a:pPr algn="ctr"/>
            <a:r>
              <a:rPr lang="en-US" sz="2400" b="1" dirty="0">
                <a:solidFill>
                  <a:prstClr val="black"/>
                </a:solidFill>
                <a:latin typeface="Arial" panose="020B0604020202020204" pitchFamily="34" charset="0"/>
                <a:cs typeface="Arial" panose="020B0604020202020204" pitchFamily="34" charset="0"/>
              </a:rPr>
              <a:t>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he New H5 Model for Trauma and Recovery (Cont’d)</a:t>
            </a:r>
            <a:endParaRPr lang="en-US" sz="2400" b="1" dirty="0"/>
          </a:p>
        </p:txBody>
      </p:sp>
      <p:sp>
        <p:nvSpPr>
          <p:cNvPr id="3" name="Content Placeholder 2">
            <a:extLst>
              <a:ext uri="{FF2B5EF4-FFF2-40B4-BE49-F238E27FC236}">
                <a16:creationId xmlns:a16="http://schemas.microsoft.com/office/drawing/2014/main" id="{B0727C50-8B98-2CD1-57E4-BBA885E6F882}"/>
              </a:ext>
            </a:extLst>
          </p:cNvPr>
          <p:cNvSpPr>
            <a:spLocks noGrp="1"/>
          </p:cNvSpPr>
          <p:nvPr>
            <p:ph idx="1"/>
          </p:nvPr>
        </p:nvSpPr>
        <p:spPr>
          <a:xfrm>
            <a:off x="350875" y="1151313"/>
            <a:ext cx="11600120" cy="5866175"/>
          </a:xfrm>
        </p:spPr>
        <p:txBody>
          <a:bodyPr>
            <a:normAutofit/>
          </a:bodyPr>
          <a:lstStyle/>
          <a:p>
            <a:r>
              <a:rPr lang="en-US" sz="2000" b="1" dirty="0">
                <a:solidFill>
                  <a:srgbClr val="0070C0"/>
                </a:solidFill>
                <a:latin typeface="Arial" panose="020B0604020202020204" pitchFamily="34" charset="0"/>
                <a:cs typeface="Arial" panose="020B0604020202020204" pitchFamily="34" charset="0"/>
              </a:rPr>
              <a:t>H1. Human Rights Violations: </a:t>
            </a:r>
            <a:r>
              <a:rPr lang="en-US" sz="2000" dirty="0">
                <a:latin typeface="Arial" panose="020B0604020202020204" pitchFamily="34" charset="0"/>
                <a:cs typeface="Arial" panose="020B0604020202020204" pitchFamily="34" charset="0"/>
              </a:rPr>
              <a:t>All acts of violence are human rights violations. </a:t>
            </a:r>
          </a:p>
          <a:p>
            <a:pPr lvl="1"/>
            <a:r>
              <a:rPr lang="en-US" sz="1600" dirty="0">
                <a:latin typeface="Arial" panose="020B0604020202020204" pitchFamily="34" charset="0"/>
                <a:cs typeface="Arial" panose="020B0604020202020204" pitchFamily="34" charset="0"/>
              </a:rPr>
              <a:t>Safety and security is the foundation of refugee care. When safety and security are established, the individual’s traumatic life story must be recorded and acknowledged. All violated people expect and crave justice. </a:t>
            </a:r>
          </a:p>
          <a:p>
            <a:r>
              <a:rPr lang="en-US" sz="2000" b="1" dirty="0">
                <a:solidFill>
                  <a:srgbClr val="0070C0"/>
                </a:solidFill>
                <a:latin typeface="Arial" panose="020B0604020202020204" pitchFamily="34" charset="0"/>
                <a:cs typeface="Arial" panose="020B0604020202020204" pitchFamily="34" charset="0"/>
              </a:rPr>
              <a:t>H2. Humiliation: </a:t>
            </a:r>
            <a:r>
              <a:rPr lang="en-US" sz="2000" dirty="0">
                <a:latin typeface="Arial" panose="020B0604020202020204" pitchFamily="34" charset="0"/>
                <a:cs typeface="Arial" panose="020B0604020202020204" pitchFamily="34" charset="0"/>
              </a:rPr>
              <a:t>Humiliation is closely associated with feelings of shame, embarrassment, disgrace, and depreciation. </a:t>
            </a:r>
          </a:p>
          <a:p>
            <a:pPr lvl="1"/>
            <a:r>
              <a:rPr lang="en-US" sz="1600" dirty="0">
                <a:latin typeface="Arial" panose="020B0604020202020204" pitchFamily="34" charset="0"/>
                <a:cs typeface="Arial" panose="020B0604020202020204" pitchFamily="34" charset="0"/>
              </a:rPr>
              <a:t>The goal of violent acts is to create a state of emotional humiliation. Perpetrators try to introduce into the minds of their victims their fundamental worthlessness. </a:t>
            </a:r>
          </a:p>
          <a:p>
            <a:pPr lvl="1"/>
            <a:r>
              <a:rPr lang="en-US" sz="1600" dirty="0">
                <a:latin typeface="Arial" panose="020B0604020202020204" pitchFamily="34" charset="0"/>
                <a:cs typeface="Arial" panose="020B0604020202020204" pitchFamily="34" charset="0"/>
              </a:rPr>
              <a:t>Humiliation leads to a total loss of self-respect and can have major impacts on a refugee’s personal and social behavior, being associated with learned helplessness, leading to a lack of self-efficacy. </a:t>
            </a:r>
          </a:p>
          <a:p>
            <a:pPr lvl="1"/>
            <a:r>
              <a:rPr lang="en-US" sz="1600" dirty="0">
                <a:latin typeface="Arial" panose="020B0604020202020204" pitchFamily="34" charset="0"/>
                <a:cs typeface="Arial" panose="020B0604020202020204" pitchFamily="34" charset="0"/>
              </a:rPr>
              <a:t>The healing and recovery process must consciously strive to overcome in the mind distortions that produce feelings of helplessness and worthlessness. It is important to identify the feeling of humiliation and its associated emotions. </a:t>
            </a:r>
          </a:p>
          <a:p>
            <a:r>
              <a:rPr lang="en-US" sz="2000" b="1" dirty="0">
                <a:solidFill>
                  <a:srgbClr val="0070C0"/>
                </a:solidFill>
                <a:latin typeface="Arial" panose="020B0604020202020204" pitchFamily="34" charset="0"/>
                <a:cs typeface="Arial" panose="020B0604020202020204" pitchFamily="34" charset="0"/>
              </a:rPr>
              <a:t>H3. Healing (Self-care): </a:t>
            </a:r>
            <a:r>
              <a:rPr lang="en-US" sz="2000" dirty="0">
                <a:latin typeface="Arial" panose="020B0604020202020204" pitchFamily="34" charset="0"/>
                <a:cs typeface="Arial" panose="020B0604020202020204" pitchFamily="34" charset="0"/>
              </a:rPr>
              <a:t>Self-healing is one of the human organism’s natural responses to psychological illness and injury. </a:t>
            </a:r>
          </a:p>
          <a:p>
            <a:pPr lvl="1"/>
            <a:r>
              <a:rPr lang="en-US" sz="1600" dirty="0">
                <a:latin typeface="Arial" panose="020B0604020202020204" pitchFamily="34" charset="0"/>
                <a:cs typeface="Arial" panose="020B0604020202020204" pitchFamily="34" charset="0"/>
              </a:rPr>
              <a:t>Self-healing occurs when the mind is able to construct new meaning out of violence (e.g., being a victim versus a survivor). Self-healing involves a social dimension as well as a physiological one. </a:t>
            </a:r>
          </a:p>
          <a:p>
            <a:pPr lvl="1"/>
            <a:r>
              <a:rPr lang="en-US" sz="1600" dirty="0">
                <a:latin typeface="Arial" panose="020B0604020202020204" pitchFamily="34" charset="0"/>
                <a:cs typeface="Arial" panose="020B0604020202020204" pitchFamily="34" charset="0"/>
              </a:rPr>
              <a:t>Positive social behaviors, such as altruism, work, and spirituality, enhance neurobiological processes that promote health and reduce the negative consequences of stress. </a:t>
            </a:r>
          </a:p>
          <a:p>
            <a:pPr lvl="1"/>
            <a:r>
              <a:rPr lang="en-US" sz="1600" dirty="0">
                <a:latin typeface="Arial" panose="020B0604020202020204" pitchFamily="34" charset="0"/>
                <a:cs typeface="Arial" panose="020B0604020202020204" pitchFamily="34" charset="0"/>
              </a:rPr>
              <a:t>These behaviors and others, such as the use of humor, social support, and physical exercise, help the individual recover psychologically.    </a:t>
            </a:r>
          </a:p>
          <a:p>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0C285EC-D43C-2909-7E14-7FF172D15834}"/>
              </a:ext>
            </a:extLst>
          </p:cNvPr>
          <p:cNvSpPr>
            <a:spLocks noGrp="1"/>
          </p:cNvSpPr>
          <p:nvPr>
            <p:ph type="ftr" sz="quarter" idx="11"/>
          </p:nvPr>
        </p:nvSpPr>
        <p:spPr/>
        <p:txBody>
          <a:bodyPr/>
          <a:lstStyle/>
          <a:p>
            <a:r>
              <a:rPr lang="fr-FR"/>
              <a:t>Source: https://hprt-cambridge.org/sites/default/files/downloads/THE-NEW-H5-MODEL-TRAUMA-AND-RECOVERY-09.22.14.pdf</a:t>
            </a:r>
            <a:endParaRPr lang="en-US"/>
          </a:p>
        </p:txBody>
      </p:sp>
    </p:spTree>
    <p:extLst>
      <p:ext uri="{BB962C8B-B14F-4D97-AF65-F5344CB8AC3E}">
        <p14:creationId xmlns:p14="http://schemas.microsoft.com/office/powerpoint/2010/main" val="13637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4C46-CB92-2D5C-E85B-5450B6FE1E09}"/>
              </a:ext>
            </a:extLst>
          </p:cNvPr>
          <p:cNvSpPr>
            <a:spLocks noGrp="1"/>
          </p:cNvSpPr>
          <p:nvPr>
            <p:ph type="title"/>
          </p:nvPr>
        </p:nvSpPr>
        <p:spPr>
          <a:xfrm>
            <a:off x="838200" y="0"/>
            <a:ext cx="10515600" cy="1325563"/>
          </a:xfrm>
        </p:spPr>
        <p:txBody>
          <a:bodyPr>
            <a:normAutofit/>
          </a:bodyPr>
          <a:lstStyle/>
          <a:p>
            <a:pPr algn="ctr"/>
            <a:r>
              <a:rPr lang="en-US" sz="2400" b="1" dirty="0">
                <a:solidFill>
                  <a:prstClr val="black"/>
                </a:solidFill>
                <a:latin typeface="Arial" panose="020B0604020202020204" pitchFamily="34" charset="0"/>
                <a:cs typeface="Arial" panose="020B0604020202020204" pitchFamily="34" charset="0"/>
              </a:rPr>
              <a:t>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he New H5 Model for Trauma and Recovery (Cont’d)</a:t>
            </a:r>
            <a:endParaRPr lang="en-US" sz="2400" b="1" dirty="0"/>
          </a:p>
        </p:txBody>
      </p:sp>
      <p:sp>
        <p:nvSpPr>
          <p:cNvPr id="3" name="Content Placeholder 2">
            <a:extLst>
              <a:ext uri="{FF2B5EF4-FFF2-40B4-BE49-F238E27FC236}">
                <a16:creationId xmlns:a16="http://schemas.microsoft.com/office/drawing/2014/main" id="{AC4F8787-FB1E-15CF-5D55-F028F476194A}"/>
              </a:ext>
            </a:extLst>
          </p:cNvPr>
          <p:cNvSpPr>
            <a:spLocks noGrp="1"/>
          </p:cNvSpPr>
          <p:nvPr>
            <p:ph idx="1"/>
          </p:nvPr>
        </p:nvSpPr>
        <p:spPr>
          <a:xfrm>
            <a:off x="648586" y="1094557"/>
            <a:ext cx="11238614" cy="5763443"/>
          </a:xfrm>
        </p:spPr>
        <p:txBody>
          <a:bodyPr>
            <a:normAutofit/>
          </a:bodyPr>
          <a:lstStyle/>
          <a:p>
            <a:r>
              <a:rPr lang="en-US" sz="2000" b="1" dirty="0">
                <a:solidFill>
                  <a:srgbClr val="0070C0"/>
                </a:solidFill>
                <a:latin typeface="Arial" panose="020B0604020202020204" pitchFamily="34" charset="0"/>
                <a:cs typeface="Arial" panose="020B0604020202020204" pitchFamily="34" charset="0"/>
              </a:rPr>
              <a:t>H4. Health promotion: </a:t>
            </a:r>
            <a:r>
              <a:rPr lang="en-US" sz="2000" dirty="0">
                <a:latin typeface="Arial" panose="020B0604020202020204" pitchFamily="34" charset="0"/>
                <a:cs typeface="Arial" panose="020B0604020202020204" pitchFamily="34" charset="0"/>
              </a:rPr>
              <a:t>There is emerging evidence that refugees and those impacted by conflict have increased levels of long-term chronic illnesses attributable to their traumatic experiences and high levels of distress. </a:t>
            </a:r>
          </a:p>
          <a:p>
            <a:pPr lvl="1"/>
            <a:r>
              <a:rPr lang="en-US" sz="1600" dirty="0">
                <a:latin typeface="Arial" panose="020B0604020202020204" pitchFamily="34" charset="0"/>
                <a:cs typeface="Arial" panose="020B0604020202020204" pitchFamily="34" charset="0"/>
              </a:rPr>
              <a:t>Persons who experience trauma are more likely to die younger, develop chronic illnesses (e.g., ischemic heart disease, diabetes) and severe social disabilities. </a:t>
            </a:r>
          </a:p>
          <a:p>
            <a:pPr lvl="1"/>
            <a:r>
              <a:rPr lang="en-US" sz="1600" dirty="0">
                <a:latin typeface="Arial" panose="020B0604020202020204" pitchFamily="34" charset="0"/>
                <a:cs typeface="Arial" panose="020B0604020202020204" pitchFamily="34" charset="0"/>
              </a:rPr>
              <a:t>Trauma survivors have poorer behavioral health, smoke more, use alcohol and drugs more, exercise less, and have poorer eating habits resulting in obesity and the metabolic syndrome. </a:t>
            </a:r>
          </a:p>
          <a:p>
            <a:pPr lvl="1"/>
            <a:r>
              <a:rPr lang="en-US" sz="1600" dirty="0">
                <a:latin typeface="Arial" panose="020B0604020202020204" pitchFamily="34" charset="0"/>
                <a:cs typeface="Arial" panose="020B0604020202020204" pitchFamily="34" charset="0"/>
              </a:rPr>
              <a:t>The connection between trauma and poor physical health demands a new emphasis on health promotion. </a:t>
            </a:r>
          </a:p>
          <a:p>
            <a:r>
              <a:rPr lang="en-US" sz="2000" b="1" dirty="0">
                <a:solidFill>
                  <a:srgbClr val="0070C0"/>
                </a:solidFill>
                <a:latin typeface="Arial" panose="020B0604020202020204" pitchFamily="34" charset="0"/>
                <a:cs typeface="Arial" panose="020B0604020202020204" pitchFamily="34" charset="0"/>
              </a:rPr>
              <a:t>H5. Habitat: </a:t>
            </a:r>
            <a:r>
              <a:rPr lang="en-US" sz="2000" dirty="0">
                <a:latin typeface="Arial" panose="020B0604020202020204" pitchFamily="34" charset="0"/>
                <a:cs typeface="Arial" panose="020B0604020202020204" pitchFamily="34" charset="0"/>
              </a:rPr>
              <a:t>The word habitat is used in place of housing to connote the total surroundings and/or living environment occupied by refugees. </a:t>
            </a:r>
          </a:p>
          <a:p>
            <a:pPr lvl="1"/>
            <a:r>
              <a:rPr lang="en-US" sz="1600" dirty="0">
                <a:latin typeface="Arial" panose="020B0604020202020204" pitchFamily="34" charset="0"/>
                <a:cs typeface="Arial" panose="020B0604020202020204" pitchFamily="34" charset="0"/>
              </a:rPr>
              <a:t>A reciprocal and positive relationship existed between the physical and natural environment. </a:t>
            </a:r>
          </a:p>
          <a:p>
            <a:pPr lvl="1"/>
            <a:r>
              <a:rPr lang="en-US" sz="1600" dirty="0">
                <a:latin typeface="Arial" panose="020B0604020202020204" pitchFamily="34" charset="0"/>
                <a:cs typeface="Arial" panose="020B0604020202020204" pitchFamily="34" charset="0"/>
              </a:rPr>
              <a:t>Traumatized persons and communities need to enter into a healing environment that can begin to initiate the healing process. </a:t>
            </a:r>
          </a:p>
          <a:p>
            <a:pPr lvl="1"/>
            <a:r>
              <a:rPr lang="en-US" sz="1600" dirty="0">
                <a:latin typeface="Arial" panose="020B0604020202020204" pitchFamily="34" charset="0"/>
                <a:cs typeface="Arial" panose="020B0604020202020204" pitchFamily="34" charset="0"/>
              </a:rPr>
              <a:t>A significant relationship between health problems, mental illness, crowding, lack of privacy and chronic violence. </a:t>
            </a:r>
          </a:p>
          <a:p>
            <a:r>
              <a:rPr lang="en-US" sz="2000" dirty="0">
                <a:latin typeface="Arial" panose="020B0604020202020204" pitchFamily="34" charset="0"/>
                <a:cs typeface="Arial" panose="020B0604020202020204" pitchFamily="34" charset="0"/>
              </a:rPr>
              <a:t>The H5 Model is extremely relevant and useful to mainstream health and mental health programs. It is consistent with the values and culture of the trauma-informed care movement. </a:t>
            </a:r>
          </a:p>
          <a:p>
            <a:r>
              <a:rPr lang="en-US" sz="2000" dirty="0">
                <a:latin typeface="Arial" panose="020B0604020202020204" pitchFamily="34" charset="0"/>
                <a:cs typeface="Arial" panose="020B0604020202020204" pitchFamily="34" charset="0"/>
              </a:rPr>
              <a:t>While the H5 Model was developed for refugee populations, it certainly can be applied to those communities that have been traumatized by crime, poverty, and catastrophic situations, such as 9/11 and hurricanes Sandy and Katrina.  </a:t>
            </a:r>
          </a:p>
        </p:txBody>
      </p:sp>
      <p:sp>
        <p:nvSpPr>
          <p:cNvPr id="4" name="Slide Number Placeholder 3">
            <a:extLst>
              <a:ext uri="{FF2B5EF4-FFF2-40B4-BE49-F238E27FC236}">
                <a16:creationId xmlns:a16="http://schemas.microsoft.com/office/drawing/2014/main" id="{2DF009A7-E3F7-05FC-2C8E-F01596582906}"/>
              </a:ext>
            </a:extLst>
          </p:cNvPr>
          <p:cNvSpPr>
            <a:spLocks noGrp="1"/>
          </p:cNvSpPr>
          <p:nvPr>
            <p:ph type="sldNum" sz="quarter" idx="12"/>
          </p:nvPr>
        </p:nvSpPr>
        <p:spPr/>
        <p:txBody>
          <a:bodyPr/>
          <a:lstStyle/>
          <a:p>
            <a:fld id="{330EA680-D336-4FF7-8B7A-9848BB0A1C32}" type="slidenum">
              <a:rPr lang="en-US" smtClean="0"/>
              <a:t>44</a:t>
            </a:fld>
            <a:endParaRPr lang="en-US"/>
          </a:p>
        </p:txBody>
      </p:sp>
    </p:spTree>
    <p:extLst>
      <p:ext uri="{BB962C8B-B14F-4D97-AF65-F5344CB8AC3E}">
        <p14:creationId xmlns:p14="http://schemas.microsoft.com/office/powerpoint/2010/main" val="3242330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A2D4-3882-53A0-245F-AA8614283FAF}"/>
              </a:ext>
            </a:extLst>
          </p:cNvPr>
          <p:cNvSpPr>
            <a:spLocks noGrp="1"/>
          </p:cNvSpPr>
          <p:nvPr>
            <p:ph type="title"/>
          </p:nvPr>
        </p:nvSpPr>
        <p:spPr>
          <a:xfrm>
            <a:off x="882502" y="228600"/>
            <a:ext cx="10515600" cy="1325563"/>
          </a:xfrm>
        </p:spPr>
        <p:txBody>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 Culturally Informed Approach to Mental Health, and the Cambodian Family Wellness Project</a:t>
            </a:r>
            <a:endParaRPr lang="en-US" b="1" dirty="0"/>
          </a:p>
        </p:txBody>
      </p:sp>
      <p:sp>
        <p:nvSpPr>
          <p:cNvPr id="3" name="Content Placeholder 2">
            <a:extLst>
              <a:ext uri="{FF2B5EF4-FFF2-40B4-BE49-F238E27FC236}">
                <a16:creationId xmlns:a16="http://schemas.microsoft.com/office/drawing/2014/main" id="{33AB7150-8BAA-DDAF-237C-A79420C43B3E}"/>
              </a:ext>
            </a:extLst>
          </p:cNvPr>
          <p:cNvSpPr>
            <a:spLocks noGrp="1"/>
          </p:cNvSpPr>
          <p:nvPr>
            <p:ph idx="1"/>
          </p:nvPr>
        </p:nvSpPr>
        <p:spPr>
          <a:xfrm>
            <a:off x="584790" y="1554163"/>
            <a:ext cx="11111023" cy="5167312"/>
          </a:xfrm>
        </p:spPr>
        <p:txBody>
          <a:bodyPr>
            <a:normAutofit lnSpcReduction="10000"/>
          </a:bodyPr>
          <a:lstStyle/>
          <a:p>
            <a:r>
              <a:rPr lang="en-US" sz="2000" dirty="0">
                <a:latin typeface="Arial" panose="020B0604020202020204" pitchFamily="34" charset="0"/>
                <a:cs typeface="Arial" panose="020B0604020202020204" pitchFamily="34" charset="0"/>
              </a:rPr>
              <a:t>I just introduced to you the tragic events that had happened to Cambodians during the premigration, migration, and post-migration. </a:t>
            </a:r>
          </a:p>
          <a:p>
            <a:r>
              <a:rPr lang="en-US" sz="2000" dirty="0">
                <a:latin typeface="Arial" panose="020B0604020202020204" pitchFamily="34" charset="0"/>
                <a:cs typeface="Arial" panose="020B0604020202020204" pitchFamily="34" charset="0"/>
              </a:rPr>
              <a:t>A number of topics were discussed and illustrated—the resettlement, refugee adjustment, acculturation process, etc.</a:t>
            </a:r>
          </a:p>
          <a:p>
            <a:r>
              <a:rPr lang="en-US" sz="2000" dirty="0">
                <a:latin typeface="Arial" panose="020B0604020202020204" pitchFamily="34" charset="0"/>
                <a:cs typeface="Arial" panose="020B0604020202020204" pitchFamily="34" charset="0"/>
              </a:rPr>
              <a:t>I shared my personal experiences and professional knowledge, skills, and cultural competence that I have acquired for the past 25 years at Gardner. </a:t>
            </a:r>
          </a:p>
          <a:p>
            <a:r>
              <a:rPr lang="en-US" sz="2000" dirty="0">
                <a:latin typeface="Arial" panose="020B0604020202020204" pitchFamily="34" charset="0"/>
                <a:cs typeface="Arial" panose="020B0604020202020204" pitchFamily="34" charset="0"/>
              </a:rPr>
              <a:t>I also shared research data and models that I have used to work with traumatized Cambodians. </a:t>
            </a:r>
          </a:p>
          <a:p>
            <a:r>
              <a:rPr lang="en-US" sz="2000" dirty="0">
                <a:latin typeface="Arial" panose="020B0604020202020204" pitchFamily="34" charset="0"/>
                <a:cs typeface="Arial" panose="020B0604020202020204" pitchFamily="34" charset="0"/>
              </a:rPr>
              <a:t>To diagnose our Cambodian clients with mental illness, we must rule out (1) medical conditions, (2) drug/alcohol use or abuse, and (3) culture. And Cambodian clients tend to have a number of co-existing medical and psychosocial problems impacting their mental health.  </a:t>
            </a:r>
          </a:p>
          <a:p>
            <a:r>
              <a:rPr lang="en-US" sz="2000" dirty="0">
                <a:latin typeface="Arial" panose="020B0604020202020204" pitchFamily="34" charset="0"/>
                <a:cs typeface="Arial" panose="020B0604020202020204" pitchFamily="34" charset="0"/>
              </a:rPr>
              <a:t>The information presented in this workshop focuses on the culturally informed approaches to working with Cambodian refugees, immigrants, and their families. </a:t>
            </a:r>
          </a:p>
          <a:p>
            <a:r>
              <a:rPr lang="en-US" sz="2000" dirty="0">
                <a:latin typeface="Arial" panose="020B0604020202020204" pitchFamily="34" charset="0"/>
                <a:cs typeface="Arial" panose="020B0604020202020204" pitchFamily="34" charset="0"/>
              </a:rPr>
              <a:t>The Cambodian Program’s name has changed multiple times, but the treatment philosophy remains relatively the same. </a:t>
            </a:r>
          </a:p>
          <a:p>
            <a:r>
              <a:rPr lang="en-US" sz="2000" dirty="0">
                <a:latin typeface="Arial" panose="020B0604020202020204" pitchFamily="34" charset="0"/>
                <a:cs typeface="Arial" panose="020B0604020202020204" pitchFamily="34" charset="0"/>
              </a:rPr>
              <a:t>I sincerely hope that you will apply what you have learned today in your work with Cambodian clients and/or other refugee/immigrant populations.  </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BF55CB-6316-F541-C7FB-D5CF8F10B173}"/>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199184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F9A5-FDEF-EEB5-69AB-97A7BA412EBD}"/>
              </a:ext>
            </a:extLst>
          </p:cNvPr>
          <p:cNvSpPr>
            <a:spLocks noGrp="1"/>
          </p:cNvSpPr>
          <p:nvPr>
            <p:ph type="title"/>
          </p:nvPr>
        </p:nvSpPr>
        <p:spPr>
          <a:xfrm>
            <a:off x="239486" y="365125"/>
            <a:ext cx="11952514" cy="1325563"/>
          </a:xfrm>
        </p:spPr>
        <p:txBody>
          <a:bodyPr>
            <a:normAutofit/>
          </a:bodyPr>
          <a:lstStyle/>
          <a:p>
            <a:r>
              <a:rPr lang="en-US" sz="3200" b="1" dirty="0">
                <a:latin typeface="Arial" panose="020B0604020202020204" pitchFamily="34" charset="0"/>
                <a:ea typeface="+mj-lt"/>
                <a:cs typeface="Arial" panose="020B0604020202020204" pitchFamily="34" charset="0"/>
              </a:rPr>
              <a:t>The Vietnam War, the American Bombings, and the Cambodian Civil War (Cont'd)</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665531-D90B-AC18-C94B-437CF8F221CA}"/>
              </a:ext>
            </a:extLst>
          </p:cNvPr>
          <p:cNvSpPr>
            <a:spLocks noGrp="1"/>
          </p:cNvSpPr>
          <p:nvPr>
            <p:ph idx="1"/>
          </p:nvPr>
        </p:nvSpPr>
        <p:spPr>
          <a:xfrm>
            <a:off x="838200" y="1825625"/>
            <a:ext cx="7173686" cy="4351338"/>
          </a:xfrm>
        </p:spPr>
        <p:txBody>
          <a:bodyPr vert="horz" lIns="91440" tIns="45720" rIns="91440" bIns="45720" rtlCol="0" anchor="t">
            <a:normAutofit lnSpcReduction="10000"/>
          </a:bodyPr>
          <a:lstStyle/>
          <a:p>
            <a:r>
              <a:rPr lang="en-US" sz="2000" dirty="0">
                <a:latin typeface="Arial"/>
                <a:cs typeface="Arial"/>
              </a:rPr>
              <a:t>But in Cambodia, almost 3 million tons of bombs were dropped.</a:t>
            </a:r>
          </a:p>
          <a:p>
            <a:r>
              <a:rPr lang="en-US" sz="2000" dirty="0">
                <a:latin typeface="Arial"/>
                <a:cs typeface="Arial"/>
              </a:rPr>
              <a:t>The US carpet bombing was unprecedented, causing destruction and civilian death.</a:t>
            </a:r>
          </a:p>
          <a:p>
            <a:r>
              <a:rPr lang="en-US" sz="2000" dirty="0">
                <a:latin typeface="Arial"/>
                <a:cs typeface="Arial"/>
              </a:rPr>
              <a:t>Hundreds of thousands of Cambodians were killed.</a:t>
            </a:r>
          </a:p>
          <a:p>
            <a:r>
              <a:rPr lang="en-US" sz="2000" dirty="0">
                <a:latin typeface="Arial"/>
                <a:cs typeface="Arial"/>
              </a:rPr>
              <a:t>The bombing forced the Vietnamese Communists deeper and deeper into Cambodia.</a:t>
            </a:r>
          </a:p>
          <a:p>
            <a:r>
              <a:rPr lang="en-US" sz="2000" dirty="0">
                <a:latin typeface="Arial"/>
                <a:cs typeface="Arial"/>
              </a:rPr>
              <a:t>The bombs drove ordinary Cambodians (traumatized, angry, scared, and vulnerable) into the arms of the Khmer Rouge.</a:t>
            </a:r>
          </a:p>
          <a:p>
            <a:r>
              <a:rPr lang="en-US" sz="2000" dirty="0">
                <a:latin typeface="Arial"/>
                <a:cs typeface="Arial"/>
              </a:rPr>
              <a:t>The Khmer Rouge won the Civil War and took control of the country in 1975.</a:t>
            </a:r>
          </a:p>
          <a:p>
            <a:r>
              <a:rPr lang="en-US" sz="2000" dirty="0">
                <a:latin typeface="Arial"/>
                <a:cs typeface="Arial"/>
              </a:rPr>
              <a:t>What happened throughout the next four years?</a:t>
            </a:r>
          </a:p>
          <a:p>
            <a:endParaRPr lang="en-US" sz="2000" dirty="0">
              <a:latin typeface="Arial"/>
              <a:cs typeface="Arial"/>
            </a:endParaRPr>
          </a:p>
        </p:txBody>
      </p:sp>
      <p:pic>
        <p:nvPicPr>
          <p:cNvPr id="5" name="Picture 4" descr="U.S. Secret Bombing of Cambodia - rabble.ca">
            <a:extLst>
              <a:ext uri="{FF2B5EF4-FFF2-40B4-BE49-F238E27FC236}">
                <a16:creationId xmlns:a16="http://schemas.microsoft.com/office/drawing/2014/main" id="{62A0B045-2962-3B3F-2AE3-F58F40A7D3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469" y="2074681"/>
            <a:ext cx="3479074" cy="3389948"/>
          </a:xfrm>
          <a:prstGeom prst="rect">
            <a:avLst/>
          </a:prstGeom>
          <a:noFill/>
          <a:ln>
            <a:noFill/>
          </a:ln>
        </p:spPr>
      </p:pic>
      <p:sp>
        <p:nvSpPr>
          <p:cNvPr id="6" name="Footer Placeholder 5">
            <a:extLst>
              <a:ext uri="{FF2B5EF4-FFF2-40B4-BE49-F238E27FC236}">
                <a16:creationId xmlns:a16="http://schemas.microsoft.com/office/drawing/2014/main" id="{74801E32-8258-839C-90D1-ECEBB8F60F26}"/>
              </a:ext>
            </a:extLst>
          </p:cNvPr>
          <p:cNvSpPr>
            <a:spLocks noGrp="1"/>
          </p:cNvSpPr>
          <p:nvPr>
            <p:ph type="ftr" sz="quarter" idx="11"/>
          </p:nvPr>
        </p:nvSpPr>
        <p:spPr/>
        <p:txBody>
          <a:bodyPr/>
          <a:lstStyle/>
          <a:p>
            <a:r>
              <a:rPr lang="en-US"/>
              <a:t>Source: Owen, T. &amp; Kiernan, B., 2006 </a:t>
            </a:r>
          </a:p>
        </p:txBody>
      </p:sp>
    </p:spTree>
    <p:extLst>
      <p:ext uri="{BB962C8B-B14F-4D97-AF65-F5344CB8AC3E}">
        <p14:creationId xmlns:p14="http://schemas.microsoft.com/office/powerpoint/2010/main" val="276481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FE3A-6232-E419-E8FD-FF27405D1EC3}"/>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The Cambodian Genocide, Killing Fields,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Reign of Terror </a:t>
            </a:r>
          </a:p>
        </p:txBody>
      </p:sp>
      <p:sp>
        <p:nvSpPr>
          <p:cNvPr id="3" name="Content Placeholder 2">
            <a:extLst>
              <a:ext uri="{FF2B5EF4-FFF2-40B4-BE49-F238E27FC236}">
                <a16:creationId xmlns:a16="http://schemas.microsoft.com/office/drawing/2014/main" id="{62845FC0-7F76-17D7-50B0-82C9ED962279}"/>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000" dirty="0">
                <a:latin typeface="Arial" panose="020B0604020202020204" pitchFamily="34" charset="0"/>
                <a:cs typeface="Arial" panose="020B0604020202020204" pitchFamily="34" charset="0"/>
              </a:rPr>
              <a:t>The Khmer Rouge's revolution was the Cultural Revolution for the Cambodian poor, peasants, and workers.</a:t>
            </a:r>
          </a:p>
          <a:p>
            <a:r>
              <a:rPr lang="en-US" sz="2000" dirty="0">
                <a:latin typeface="Arial" panose="020B0604020202020204" pitchFamily="34" charset="0"/>
                <a:cs typeface="Arial" panose="020B0604020202020204" pitchFamily="34" charset="0"/>
              </a:rPr>
              <a:t>They wanted to transform Cambodia into an agrarian utopia, a new society free of the vestiges of the past.</a:t>
            </a:r>
          </a:p>
          <a:p>
            <a:r>
              <a:rPr lang="en-US" sz="2000" dirty="0">
                <a:latin typeface="Arial" panose="020B0604020202020204" pitchFamily="34" charset="0"/>
                <a:cs typeface="Arial" panose="020B0604020202020204" pitchFamily="34" charset="0"/>
              </a:rPr>
              <a:t>They abolished everything: Money, religion, private property, books, Western medicine and technology, etc.</a:t>
            </a:r>
          </a:p>
          <a:p>
            <a:r>
              <a:rPr lang="en-US" sz="2000" dirty="0">
                <a:latin typeface="Arial" panose="020B0604020202020204" pitchFamily="34" charset="0"/>
                <a:cs typeface="Arial" panose="020B0604020202020204" pitchFamily="34" charset="0"/>
              </a:rPr>
              <a:t>They relocated Cambodian people from cities to the countryside and forced them to work hard on the land (against their will and without any compensation).</a:t>
            </a:r>
          </a:p>
          <a:p>
            <a:r>
              <a:rPr lang="en-US" sz="2000" dirty="0">
                <a:latin typeface="Arial" panose="020B0604020202020204" pitchFamily="34" charset="0"/>
                <a:cs typeface="Arial" panose="020B0604020202020204" pitchFamily="34" charset="0"/>
              </a:rPr>
              <a:t>They committed genocide and other crimes against humanity, such as mass killings, torture, persecution, enslavement, ethnic cleansing, family separation, and forced displacement, forced marriage, forced labor, etc. </a:t>
            </a:r>
          </a:p>
          <a:p>
            <a:r>
              <a:rPr lang="en-US" sz="2000" dirty="0">
                <a:latin typeface="Arial" panose="020B0604020202020204" pitchFamily="34" charset="0"/>
                <a:cs typeface="Arial" panose="020B0604020202020204" pitchFamily="34" charset="0"/>
              </a:rPr>
              <a:t>They systematically killed government officials and soldiers from the previous regime, intellectuals, celebrities, and other enemies of the people.  </a:t>
            </a:r>
          </a:p>
          <a:p>
            <a:endParaRPr lang="en-US" sz="2000" dirty="0">
              <a:latin typeface="Arial"/>
              <a:cs typeface="Arial"/>
            </a:endParaRPr>
          </a:p>
        </p:txBody>
      </p:sp>
      <p:sp>
        <p:nvSpPr>
          <p:cNvPr id="4" name="Slide Number Placeholder 3">
            <a:extLst>
              <a:ext uri="{FF2B5EF4-FFF2-40B4-BE49-F238E27FC236}">
                <a16:creationId xmlns:a16="http://schemas.microsoft.com/office/drawing/2014/main" id="{13918DE8-DFC7-7CE9-0539-CF4FB1190040}"/>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3920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9080-4E4D-87E2-1917-52773F09DF03}"/>
              </a:ext>
            </a:extLst>
          </p:cNvPr>
          <p:cNvSpPr>
            <a:spLocks noGrp="1"/>
          </p:cNvSpPr>
          <p:nvPr>
            <p:ph type="title"/>
          </p:nvPr>
        </p:nvSpPr>
        <p:spPr/>
        <p:txBody>
          <a:bodyPr>
            <a:normAutofit/>
          </a:bodyPr>
          <a:lstStyle/>
          <a:p>
            <a:r>
              <a:rPr lang="en-US" sz="2400" b="1" dirty="0">
                <a:latin typeface="Arial" panose="020B0604020202020204" pitchFamily="34" charset="0"/>
                <a:ea typeface="+mj-lt"/>
                <a:cs typeface="Arial" panose="020B0604020202020204" pitchFamily="34" charset="0"/>
              </a:rPr>
              <a:t>The Cambodian Genocide, Killing Fields, and Reign of Terror (Cont'd)</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699EE0-E3D8-52A7-B3E7-1F3DFBFA2423}"/>
              </a:ext>
            </a:extLst>
          </p:cNvPr>
          <p:cNvSpPr>
            <a:spLocks noGrp="1"/>
          </p:cNvSpPr>
          <p:nvPr>
            <p:ph idx="1"/>
          </p:nvPr>
        </p:nvSpPr>
        <p:spPr>
          <a:xfrm>
            <a:off x="762000" y="1368425"/>
            <a:ext cx="7957457" cy="5353050"/>
          </a:xfrm>
        </p:spPr>
        <p:txBody>
          <a:bodyPr vert="horz" lIns="91440" tIns="45720" rIns="91440" bIns="45720" rtlCol="0" anchor="t">
            <a:normAutofit lnSpcReduction="10000"/>
          </a:bodyPr>
          <a:lstStyle/>
          <a:p>
            <a:r>
              <a:rPr lang="en-US" sz="2000" dirty="0">
                <a:latin typeface="Arial"/>
                <a:ea typeface="Calibri"/>
                <a:cs typeface="Calibri"/>
              </a:rPr>
              <a:t>Approximately 2 million Cambodians (out of an 8 million population) had perished, due to execution, overwork, starvation, and diseases.</a:t>
            </a:r>
          </a:p>
          <a:p>
            <a:r>
              <a:rPr lang="en-US" sz="2000" dirty="0">
                <a:latin typeface="Arial"/>
                <a:ea typeface="Calibri"/>
                <a:cs typeface="Calibri"/>
              </a:rPr>
              <a:t>Some of the Khmer Rouge's mottoes: Killing you is no loss, keeping you is no gain, making fertilizer out of you, making a mistake killing you is better than letting you live, etc.</a:t>
            </a:r>
          </a:p>
          <a:p>
            <a:r>
              <a:rPr lang="en-US" sz="2000" dirty="0">
                <a:latin typeface="Arial"/>
                <a:ea typeface="Calibri"/>
                <a:cs typeface="Calibri"/>
              </a:rPr>
              <a:t>The Khmer Rouge's reign of terror lasted for almost 4 years.</a:t>
            </a:r>
          </a:p>
          <a:p>
            <a:r>
              <a:rPr lang="en-US" sz="2000" dirty="0">
                <a:latin typeface="Arial"/>
                <a:ea typeface="Calibri"/>
                <a:cs typeface="Calibri"/>
              </a:rPr>
              <a:t>Then the Vietnamese troops invaded Cambodia and toppled the Khmer Rouge regime responsible for the Killing Fields.</a:t>
            </a:r>
          </a:p>
          <a:p>
            <a:r>
              <a:rPr lang="en-US" sz="2000" dirty="0">
                <a:latin typeface="Arial"/>
                <a:ea typeface="Calibri"/>
                <a:cs typeface="Calibri"/>
              </a:rPr>
              <a:t>The Khmer Rouge guerrillas retreated to the jungles and continued to fight against the Vietnamese occupiers and the new government of Cambodia.</a:t>
            </a:r>
          </a:p>
          <a:p>
            <a:r>
              <a:rPr lang="en-US" sz="2000" dirty="0">
                <a:latin typeface="Arial"/>
                <a:ea typeface="Calibri"/>
                <a:cs typeface="Calibri"/>
              </a:rPr>
              <a:t>The “Killing Fields” was released in 1984. It was an iconic movie depicting the killing fields under the Khmer Rouge regime. I strongly recommend that you watch this movie to better understand what happened during the Killing Fields of Cambodia (if you haven’t seen this movie yet). </a:t>
            </a:r>
          </a:p>
          <a:p>
            <a:endParaRPr lang="en-US" sz="2000" dirty="0">
              <a:latin typeface="Arial"/>
              <a:ea typeface="Calibri"/>
              <a:cs typeface="Calibri"/>
            </a:endParaRPr>
          </a:p>
          <a:p>
            <a:endParaRPr lang="en-US" sz="2000" dirty="0">
              <a:latin typeface="Arial"/>
              <a:ea typeface="Calibri"/>
              <a:cs typeface="Calibri"/>
            </a:endParaRPr>
          </a:p>
        </p:txBody>
      </p:sp>
      <p:sp>
        <p:nvSpPr>
          <p:cNvPr id="4" name="Slide Number Placeholder 3">
            <a:extLst>
              <a:ext uri="{FF2B5EF4-FFF2-40B4-BE49-F238E27FC236}">
                <a16:creationId xmlns:a16="http://schemas.microsoft.com/office/drawing/2014/main" id="{8511BC0E-4E10-64E3-5595-70B7930F6A45}"/>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5" name="Picture 4" descr="A group of skulls on a shelf&#10;&#10;Description automatically generated">
            <a:extLst>
              <a:ext uri="{FF2B5EF4-FFF2-40B4-BE49-F238E27FC236}">
                <a16:creationId xmlns:a16="http://schemas.microsoft.com/office/drawing/2014/main" id="{ED67613F-4C72-C88A-45F0-26816C40A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9056" y="2553471"/>
            <a:ext cx="2743201" cy="2940095"/>
          </a:xfrm>
          <a:prstGeom prst="rect">
            <a:avLst/>
          </a:prstGeom>
          <a:noFill/>
          <a:ln>
            <a:noFill/>
          </a:ln>
        </p:spPr>
      </p:pic>
      <p:sp>
        <p:nvSpPr>
          <p:cNvPr id="7" name="TextBox 6">
            <a:extLst>
              <a:ext uri="{FF2B5EF4-FFF2-40B4-BE49-F238E27FC236}">
                <a16:creationId xmlns:a16="http://schemas.microsoft.com/office/drawing/2014/main" id="{F66FD12B-9563-D02C-18F8-62CB0B97EF3A}"/>
              </a:ext>
            </a:extLst>
          </p:cNvPr>
          <p:cNvSpPr txBox="1"/>
          <p:nvPr/>
        </p:nvSpPr>
        <p:spPr>
          <a:xfrm>
            <a:off x="7652656" y="1968696"/>
            <a:ext cx="6096000" cy="584775"/>
          </a:xfrm>
          <a:prstGeom prst="rect">
            <a:avLst/>
          </a:prstGeom>
          <a:noFill/>
        </p:spPr>
        <p:txBody>
          <a:bodyPr wrap="square">
            <a:spAutoFit/>
          </a:bodyPr>
          <a:lstStyle/>
          <a:p>
            <a:pPr algn="ctr"/>
            <a:r>
              <a:rPr lang="en-US" sz="1600" dirty="0"/>
              <a:t>Cambodian skulls </a:t>
            </a:r>
            <a:br>
              <a:rPr lang="en-US" sz="1600" dirty="0"/>
            </a:br>
            <a:r>
              <a:rPr lang="en-US" sz="1600" dirty="0"/>
              <a:t>at Tuol Sleng Genocide Museum</a:t>
            </a:r>
          </a:p>
        </p:txBody>
      </p:sp>
    </p:spTree>
    <p:extLst>
      <p:ext uri="{BB962C8B-B14F-4D97-AF65-F5344CB8AC3E}">
        <p14:creationId xmlns:p14="http://schemas.microsoft.com/office/powerpoint/2010/main" val="107964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97AC-18FD-1C9E-6E66-85E10983698C}"/>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The Vietnamese Occupation, the Escape to Thailand, and the Refugee Camps</a:t>
            </a:r>
          </a:p>
        </p:txBody>
      </p:sp>
      <p:sp>
        <p:nvSpPr>
          <p:cNvPr id="3" name="Content Placeholder 2">
            <a:extLst>
              <a:ext uri="{FF2B5EF4-FFF2-40B4-BE49-F238E27FC236}">
                <a16:creationId xmlns:a16="http://schemas.microsoft.com/office/drawing/2014/main" id="{155A7160-7829-2CF3-DC04-DC17FF7BF408}"/>
              </a:ext>
            </a:extLst>
          </p:cNvPr>
          <p:cNvSpPr>
            <a:spLocks noGrp="1"/>
          </p:cNvSpPr>
          <p:nvPr>
            <p:ph idx="1"/>
          </p:nvPr>
        </p:nvSpPr>
        <p:spPr/>
        <p:txBody>
          <a:bodyPr vert="horz" lIns="91440" tIns="45720" rIns="91440" bIns="45720" rtlCol="0" anchor="t">
            <a:normAutofit/>
          </a:bodyPr>
          <a:lstStyle/>
          <a:p>
            <a:r>
              <a:rPr lang="en-US" sz="2000" dirty="0">
                <a:latin typeface="Arial"/>
                <a:cs typeface="Arial"/>
              </a:rPr>
              <a:t>The Vietnamese troops invaded Cambodia in the late 1978 and took control of Phnom Penh, the capital city, in early 1979.</a:t>
            </a:r>
          </a:p>
          <a:p>
            <a:r>
              <a:rPr lang="en-US" sz="2000" dirty="0">
                <a:latin typeface="Arial"/>
                <a:cs typeface="Arial"/>
              </a:rPr>
              <a:t>The goal for Vietnam was to remove the genocidal Khmer Rouge regime from power.</a:t>
            </a:r>
          </a:p>
          <a:p>
            <a:r>
              <a:rPr lang="en-US" sz="2000" dirty="0">
                <a:latin typeface="Arial"/>
                <a:cs typeface="Arial"/>
              </a:rPr>
              <a:t>The Vietnamese invasion and occupation forced hundreds of thousands of Cambodians to flee to Thailand, in fear and in pursuit of refuge and safety.</a:t>
            </a:r>
          </a:p>
          <a:p>
            <a:r>
              <a:rPr lang="en-US" sz="2000" dirty="0">
                <a:latin typeface="Arial"/>
                <a:cs typeface="Arial"/>
              </a:rPr>
              <a:t>The trek to Thailand was fraught with dangers: The armed robberies, the Khmer Rouge guerrillas, the Vietnamese troops, the Thai soldiers, the paramilitary resistance groups fighting to liberate Cambodia, and worst of all, the landmines.</a:t>
            </a:r>
          </a:p>
          <a:p>
            <a:r>
              <a:rPr lang="en-US" sz="2000" dirty="0">
                <a:latin typeface="Arial"/>
                <a:cs typeface="Arial"/>
              </a:rPr>
              <a:t>Cambodia was one of the most landmine-affected countries in the world.</a:t>
            </a:r>
          </a:p>
          <a:p>
            <a:r>
              <a:rPr lang="en-US" sz="2000" dirty="0">
                <a:latin typeface="Arial"/>
                <a:cs typeface="Arial"/>
              </a:rPr>
              <a:t>Millions (an estimate of 4 to 6) of landmines and unexploded bombs scattered throughout the country, maiming and killing Cambodian men, women, and children.</a:t>
            </a:r>
          </a:p>
          <a:p>
            <a:endParaRPr lang="en-US" sz="2000" dirty="0">
              <a:latin typeface="Arial"/>
              <a:cs typeface="Arial"/>
            </a:endParaRPr>
          </a:p>
        </p:txBody>
      </p:sp>
      <p:sp>
        <p:nvSpPr>
          <p:cNvPr id="4" name="Slide Number Placeholder 3">
            <a:extLst>
              <a:ext uri="{FF2B5EF4-FFF2-40B4-BE49-F238E27FC236}">
                <a16:creationId xmlns:a16="http://schemas.microsoft.com/office/drawing/2014/main" id="{9D9454E3-6254-C2CB-E9A8-D6406E520D8B}"/>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89827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2DAF-216C-217E-A819-4AFC39410FAA}"/>
              </a:ext>
            </a:extLst>
          </p:cNvPr>
          <p:cNvSpPr>
            <a:spLocks noGrp="1"/>
          </p:cNvSpPr>
          <p:nvPr>
            <p:ph type="title"/>
          </p:nvPr>
        </p:nvSpPr>
        <p:spPr/>
        <p:txBody>
          <a:bodyPr>
            <a:normAutofit/>
          </a:bodyPr>
          <a:lstStyle/>
          <a:p>
            <a:r>
              <a:rPr lang="en-US" sz="3200" b="1" dirty="0"/>
              <a:t>Landmines at Cambodia Landmine Museum and Cambodian Amputees at Limbs International</a:t>
            </a:r>
          </a:p>
        </p:txBody>
      </p:sp>
      <p:sp>
        <p:nvSpPr>
          <p:cNvPr id="5" name="Slide Number Placeholder 4">
            <a:extLst>
              <a:ext uri="{FF2B5EF4-FFF2-40B4-BE49-F238E27FC236}">
                <a16:creationId xmlns:a16="http://schemas.microsoft.com/office/drawing/2014/main" id="{A2EAB3FA-5824-1D6A-4332-706ED112BB18}"/>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3" name="Picture 2" descr="Cambodia Landmine Museum | Green Era Travel">
            <a:extLst>
              <a:ext uri="{FF2B5EF4-FFF2-40B4-BE49-F238E27FC236}">
                <a16:creationId xmlns:a16="http://schemas.microsoft.com/office/drawing/2014/main" id="{BDB082A0-9F3E-9B1E-2FA0-8189C5C0FA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55787"/>
            <a:ext cx="5694680" cy="3146425"/>
          </a:xfrm>
          <a:prstGeom prst="rect">
            <a:avLst/>
          </a:prstGeom>
          <a:noFill/>
          <a:ln>
            <a:noFill/>
          </a:ln>
        </p:spPr>
      </p:pic>
      <p:pic>
        <p:nvPicPr>
          <p:cNvPr id="4" name="Picture 3" descr="Cambodia - LIMBS INTERNATIONAL">
            <a:extLst>
              <a:ext uri="{FF2B5EF4-FFF2-40B4-BE49-F238E27FC236}">
                <a16:creationId xmlns:a16="http://schemas.microsoft.com/office/drawing/2014/main" id="{1E82C268-83FF-92DC-6519-224F9FC1DE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8480" y="1855788"/>
            <a:ext cx="4465320" cy="3146424"/>
          </a:xfrm>
          <a:prstGeom prst="rect">
            <a:avLst/>
          </a:prstGeom>
          <a:noFill/>
          <a:ln>
            <a:noFill/>
          </a:ln>
        </p:spPr>
      </p:pic>
    </p:spTree>
    <p:extLst>
      <p:ext uri="{BB962C8B-B14F-4D97-AF65-F5344CB8AC3E}">
        <p14:creationId xmlns:p14="http://schemas.microsoft.com/office/powerpoint/2010/main" val="1325905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7306d6-99ec-4aec-99fa-c88be5edac27">
      <Terms xmlns="http://schemas.microsoft.com/office/infopath/2007/PartnerControls"/>
    </lcf76f155ced4ddcb4097134ff3c332f>
    <TaxCatchAll xmlns="96b1b2b0-53f7-4309-8ea1-2dc7d50663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33704FC08A974CB7234B3DEAB5F7C4" ma:contentTypeVersion="15" ma:contentTypeDescription="Create a new document." ma:contentTypeScope="" ma:versionID="314526db533a6c92b0891512e95645d6">
  <xsd:schema xmlns:xsd="http://www.w3.org/2001/XMLSchema" xmlns:xs="http://www.w3.org/2001/XMLSchema" xmlns:p="http://schemas.microsoft.com/office/2006/metadata/properties" xmlns:ns2="107306d6-99ec-4aec-99fa-c88be5edac27" xmlns:ns3="96b1b2b0-53f7-4309-8ea1-2dc7d50663a2" targetNamespace="http://schemas.microsoft.com/office/2006/metadata/properties" ma:root="true" ma:fieldsID="f922d42e3038b57f72c1f8f12a722e38" ns2:_="" ns3:_="">
    <xsd:import namespace="107306d6-99ec-4aec-99fa-c88be5edac27"/>
    <xsd:import namespace="96b1b2b0-53f7-4309-8ea1-2dc7d50663a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306d6-99ec-4aec-99fa-c88be5eda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c69304-a56f-475b-89d2-0b2e9db1ed1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1b2b0-53f7-4309-8ea1-2dc7d50663a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98ac9a3-e502-4e70-9f22-2694358fca92}" ma:internalName="TaxCatchAll" ma:showField="CatchAllData" ma:web="96b1b2b0-53f7-4309-8ea1-2dc7d50663a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3D55E-0B94-440B-A63E-B87F485A4CC8}">
  <ds:schemaRefs>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5693abe-9f39-4258-ab6a-3ed7943216e4"/>
  </ds:schemaRefs>
</ds:datastoreItem>
</file>

<file path=customXml/itemProps2.xml><?xml version="1.0" encoding="utf-8"?>
<ds:datastoreItem xmlns:ds="http://schemas.openxmlformats.org/officeDocument/2006/customXml" ds:itemID="{ECB33342-B37F-480C-BC1C-07B1D7CF3685}"/>
</file>

<file path=customXml/itemProps3.xml><?xml version="1.0" encoding="utf-8"?>
<ds:datastoreItem xmlns:ds="http://schemas.openxmlformats.org/officeDocument/2006/customXml" ds:itemID="{B21FC862-3FD6-4627-A368-92C437EFA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2206</TotalTime>
  <Words>8341</Words>
  <Application>Microsoft Office PowerPoint</Application>
  <PresentationFormat>Widescreen</PresentationFormat>
  <Paragraphs>364</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Aptos Display</vt:lpstr>
      <vt:lpstr>Arial</vt:lpstr>
      <vt:lpstr>Calibri</vt:lpstr>
      <vt:lpstr>Courier New</vt:lpstr>
      <vt:lpstr>office theme</vt:lpstr>
      <vt:lpstr>Working with Cambodian Refugees, Immigrants, and their Families:  Utilizing a Culturally Informed Approach to Mental Health  </vt:lpstr>
      <vt:lpstr>Cambodia: The Kingdom of Wonder</vt:lpstr>
      <vt:lpstr>Cambodia's Recent Dark History with Tragedies </vt:lpstr>
      <vt:lpstr>The Vietnam War, the American Bombings, and the Cambodian Civil War</vt:lpstr>
      <vt:lpstr>The Vietnam War, the American Bombings, and the Cambodian Civil War (Cont'd)</vt:lpstr>
      <vt:lpstr>The Cambodian Genocide, Killing Fields,  and Reign of Terror </vt:lpstr>
      <vt:lpstr>The Cambodian Genocide, Killing Fields, and Reign of Terror (Cont'd)</vt:lpstr>
      <vt:lpstr>The Vietnamese Occupation, the Escape to Thailand, and the Refugee Camps</vt:lpstr>
      <vt:lpstr>Landmines at Cambodia Landmine Museum and Cambodian Amputees at Limbs International</vt:lpstr>
      <vt:lpstr>The Vietnamese Occupation, the Escape to Thailand, and the Refugee Camps (Cont'd)</vt:lpstr>
      <vt:lpstr>Map of refugee camps along the Thai-Cambodian border</vt:lpstr>
      <vt:lpstr>The Resettlement and  the Phases of Refugee Adjustment</vt:lpstr>
      <vt:lpstr>The Resettlement and the Phases of Refugee Adjustment (Cont’d)</vt:lpstr>
      <vt:lpstr>The Resettlement, the Phases of Refugee Adjustment, and the Acculturation Process</vt:lpstr>
      <vt:lpstr>The Resettlement, the Phases of Refugee Adjustment, and the Acculturation Process</vt:lpstr>
      <vt:lpstr>Berry’s Model of Acculturation: The Four Strategies to Acculturate</vt:lpstr>
      <vt:lpstr>Cambodian Refugees 10 Years After Their Resettlement</vt:lpstr>
      <vt:lpstr>Cambodian Refugees Two Decades After The Resettlement</vt:lpstr>
      <vt:lpstr>Cambodian Refugees Two Decades After The Resettlement (Cont'd)</vt:lpstr>
      <vt:lpstr>Cambodian Refugees After Four Decades of Resettlement</vt:lpstr>
      <vt:lpstr>Cambodian Refugees After Four Decades of Resettlement (Cont'd)</vt:lpstr>
      <vt:lpstr>Cambodian Refugees After Four Decades of Resettlement (Cont'd)</vt:lpstr>
      <vt:lpstr>Working with Cambodian Refugees, Immigrants, and their Families: Utilizing a Culturally Informed Approach to Mental Health</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Working with Cambodian Refugees, Immigrants, and their Families: Utilizing a Culturally Informed Approach to Mental Health (Cont’d)</vt:lpstr>
      <vt:lpstr>A Culturally Informed Approach to Mental Health, and the Development and Implementation of the Pilot Psycho-Social-Cultural Treatment Group Program </vt:lpstr>
      <vt:lpstr>The Pilot Psycho-Social-Cultural Treatment Group Program</vt:lpstr>
      <vt:lpstr>The Pilot Psycho-Social-Cultural Treatment Group Program (Cont’d)</vt:lpstr>
      <vt:lpstr>The Pilot Psycho-Social-Cultural Treatment Group Program (Cont’d)</vt:lpstr>
      <vt:lpstr>What Happened After the Pilot Psycho-Social-Cultural Treatment Group Program?</vt:lpstr>
      <vt:lpstr>A Culturally Informed Approach to Mental Health, the New H5 Model for Trauma and Recovery  </vt:lpstr>
      <vt:lpstr>A Culturally Informed Approach to Mental Health, the New H5 Model for Trauma and Recovery (Cont’d) </vt:lpstr>
      <vt:lpstr>A Culturally Informed Approach to Mental Health, the New H5 Model for Trauma and Recovery (Cont’d) </vt:lpstr>
      <vt:lpstr>The New H5 Model for Trauma and Recovery (Cont’d)</vt:lpstr>
      <vt:lpstr>The New H5 Model for Trauma and Recovery (Cont’d)</vt:lpstr>
      <vt:lpstr>A Culturally Informed Approach to Mental Health, and the Cambodian Family Wellness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Bophal Phen</dc:creator>
  <cp:lastModifiedBy>Bophal P</cp:lastModifiedBy>
  <cp:revision>1331</cp:revision>
  <dcterms:created xsi:type="dcterms:W3CDTF">2024-11-17T23:37:41Z</dcterms:created>
  <dcterms:modified xsi:type="dcterms:W3CDTF">2024-12-04T19:52:47Z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0x0101000933704FC08A974CB7234B3DEAB5F7C4</vt:lpwstr>
  </property>
</Properties>
</file>